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9" r:id="rId5"/>
    <p:sldId id="281" r:id="rId6"/>
    <p:sldId id="260" r:id="rId7"/>
    <p:sldId id="261" r:id="rId8"/>
    <p:sldId id="271" r:id="rId9"/>
    <p:sldId id="272" r:id="rId10"/>
    <p:sldId id="274" r:id="rId11"/>
    <p:sldId id="277" r:id="rId12"/>
    <p:sldId id="280" r:id="rId13"/>
    <p:sldId id="275" r:id="rId14"/>
    <p:sldId id="276" r:id="rId15"/>
    <p:sldId id="279" r:id="rId16"/>
    <p:sldId id="262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E38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53" autoAdjust="0"/>
  </p:normalViewPr>
  <p:slideViewPr>
    <p:cSldViewPr>
      <p:cViewPr>
        <p:scale>
          <a:sx n="72" d="100"/>
          <a:sy n="72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ЭТАПЫ БЮДЖЕТНОГО ПРОЦЕССА</a:t>
          </a:r>
          <a:endParaRPr lang="ru-RU" sz="18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2"/>
              </a:solidFill>
            </a:rPr>
            <a:t>4. Исполнение бюджета</a:t>
          </a:r>
          <a:endParaRPr lang="ru-RU" sz="1400" dirty="0">
            <a:solidFill>
              <a:schemeClr val="tx2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032932AB-4435-41AD-BC77-9BF622030C3F}" type="presOf" srcId="{5E6F24EC-07DA-4409-8D2A-E1F358F0D53E}" destId="{42131694-B3C1-48DA-9A89-0ED8F63CDD47}" srcOrd="0" destOrd="0" presId="urn:microsoft.com/office/officeart/2005/8/layout/orgChart1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447C313A-23CD-4E70-9B76-FFAD96A5229C}" type="presOf" srcId="{01A86283-4B1C-4FDB-903B-896A03C158D5}" destId="{D4F812AF-0900-4CE7-AA23-35A4E46C6FD1}" srcOrd="1" destOrd="0" presId="urn:microsoft.com/office/officeart/2005/8/layout/orgChart1"/>
    <dgm:cxn modelId="{929D870A-2360-4EB4-AA93-3BF96D599E75}" type="presOf" srcId="{01A86283-4B1C-4FDB-903B-896A03C158D5}" destId="{5686F5E6-E730-4A4F-B86A-D334955A4BF3}" srcOrd="0" destOrd="0" presId="urn:microsoft.com/office/officeart/2005/8/layout/orgChart1"/>
    <dgm:cxn modelId="{7CF66ECC-2F1A-4CC5-B6DE-F6D6DDC38278}" type="presOf" srcId="{84644A64-B651-4593-8A15-954557571337}" destId="{F9F59E84-68E7-4AB6-8042-6BADE1906BFB}" srcOrd="0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5D19DF94-1452-4F3B-8408-9728E8DE22CE}" type="presOf" srcId="{84644A64-B651-4593-8A15-954557571337}" destId="{E349FB01-D2F9-4802-9005-7EF140881356}" srcOrd="1" destOrd="0" presId="urn:microsoft.com/office/officeart/2005/8/layout/orgChart1"/>
    <dgm:cxn modelId="{96633000-9A2B-453D-BA1D-3AB487BD52F6}" type="presOf" srcId="{824CACDD-E03A-427C-8B7A-DB5388A5BD8D}" destId="{520DCA23-E61E-4D60-8C01-FF734DB21588}" srcOrd="1" destOrd="0" presId="urn:microsoft.com/office/officeart/2005/8/layout/orgChart1"/>
    <dgm:cxn modelId="{A4EDB27F-0AF4-4839-B8F7-075EF37F6F29}" type="presOf" srcId="{81ED6989-DB09-4163-9FE8-4274D9FB393B}" destId="{F7736AB3-14FB-442A-8C59-ED1D80EA616A}" srcOrd="1" destOrd="0" presId="urn:microsoft.com/office/officeart/2005/8/layout/orgChart1"/>
    <dgm:cxn modelId="{9E08E8A1-472A-472F-ACB8-5F08BB53066A}" type="presOf" srcId="{195A0E0D-9849-4724-AEF3-DAF6E0352555}" destId="{398FFEDC-BFFB-4687-A7AC-A133982093F8}" srcOrd="0" destOrd="0" presId="urn:microsoft.com/office/officeart/2005/8/layout/orgChart1"/>
    <dgm:cxn modelId="{76503BCA-D44C-4CD9-920A-BE706EB70D49}" type="presOf" srcId="{824CACDD-E03A-427C-8B7A-DB5388A5BD8D}" destId="{D7C56106-E809-407C-94C9-8E39E21EEBEA}" srcOrd="0" destOrd="0" presId="urn:microsoft.com/office/officeart/2005/8/layout/orgChart1"/>
    <dgm:cxn modelId="{42745A1F-E183-4C21-BCFD-FF5193B95283}" type="presOf" srcId="{9F3D15E7-183E-4168-819E-A5AE67C70800}" destId="{1C9FE83A-22D2-43B9-8B78-355219D6DADC}" srcOrd="0" destOrd="0" presId="urn:microsoft.com/office/officeart/2005/8/layout/orgChart1"/>
    <dgm:cxn modelId="{3C4BD55C-DF8E-4A97-828F-1A5ADBEF68E6}" type="presOf" srcId="{31A4F4FA-6743-4237-978E-3C0F106CB502}" destId="{30FDE77F-0DE1-4507-9AB4-E4873006176F}" srcOrd="0" destOrd="0" presId="urn:microsoft.com/office/officeart/2005/8/layout/orgChart1"/>
    <dgm:cxn modelId="{28F83A78-A67F-4288-9EB9-3873FBE5FE0A}" type="presOf" srcId="{11CB86F8-31C1-4608-BCC5-247E331BAD1E}" destId="{5C3169FC-2904-40E9-BED3-B6AB9616B8F1}" srcOrd="1" destOrd="0" presId="urn:microsoft.com/office/officeart/2005/8/layout/orgChart1"/>
    <dgm:cxn modelId="{CEDA076B-A439-4EBE-B50C-55546B27F6B0}" type="presOf" srcId="{11CB86F8-31C1-4608-BCC5-247E331BAD1E}" destId="{F495F80B-6FEE-4FC2-B820-6BD21D72101E}" srcOrd="0" destOrd="0" presId="urn:microsoft.com/office/officeart/2005/8/layout/orgChart1"/>
    <dgm:cxn modelId="{8BF99BB7-A052-4C67-9D3D-6E76508AE126}" type="presOf" srcId="{EEC18031-8BE0-4AC6-8896-41712D10D7F6}" destId="{D98FBD44-D81E-49B1-AA21-CF1552747F22}" srcOrd="0" destOrd="0" presId="urn:microsoft.com/office/officeart/2005/8/layout/orgChart1"/>
    <dgm:cxn modelId="{8CDF87A9-F1B7-42D7-96AA-834FE9D36F3A}" type="presOf" srcId="{9F3D15E7-183E-4168-819E-A5AE67C70800}" destId="{E3D274F6-EF38-4457-99ED-3B36F1F9CCE6}" srcOrd="1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546BE361-8DF8-40E7-8FFE-4DE0BD047DEB}" type="presOf" srcId="{93FA7CE8-AEE6-43B9-836C-3F03118B3842}" destId="{8D16B8B8-EC00-4610-BCC6-ACE28551BF93}" srcOrd="0" destOrd="0" presId="urn:microsoft.com/office/officeart/2005/8/layout/orgChart1"/>
    <dgm:cxn modelId="{7FB5B1D8-6ADA-4245-B801-16AFD20C8ABD}" type="presOf" srcId="{73D9929A-4AE6-4F97-BA74-8AFCD9A206B7}" destId="{E5FC38C0-F874-4D67-AF4E-5B61D8528333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0D2204E8-A394-49C2-9D63-FE9C60656FF1}" type="presOf" srcId="{81ED6989-DB09-4163-9FE8-4274D9FB393B}" destId="{91937533-898F-4FC5-A9E4-FE0BA78B0BED}" srcOrd="0" destOrd="0" presId="urn:microsoft.com/office/officeart/2005/8/layout/orgChart1"/>
    <dgm:cxn modelId="{70F20DFC-F07F-46CE-A9DF-B7EFA317876A}" type="presParOf" srcId="{398FFEDC-BFFB-4687-A7AC-A133982093F8}" destId="{5BD874B2-AFE1-40B2-848A-6C041981297C}" srcOrd="0" destOrd="0" presId="urn:microsoft.com/office/officeart/2005/8/layout/orgChart1"/>
    <dgm:cxn modelId="{5DD6D111-2A28-4CDA-A314-6DBF3C689B38}" type="presParOf" srcId="{5BD874B2-AFE1-40B2-848A-6C041981297C}" destId="{A93F08A3-CEE2-4CEC-875D-F7FE952BE28D}" srcOrd="0" destOrd="0" presId="urn:microsoft.com/office/officeart/2005/8/layout/orgChart1"/>
    <dgm:cxn modelId="{5210B68E-50BD-4C67-B0D8-119BBF365357}" type="presParOf" srcId="{A93F08A3-CEE2-4CEC-875D-F7FE952BE28D}" destId="{D7C56106-E809-407C-94C9-8E39E21EEBEA}" srcOrd="0" destOrd="0" presId="urn:microsoft.com/office/officeart/2005/8/layout/orgChart1"/>
    <dgm:cxn modelId="{E9644057-00BE-4AF1-99FA-97F8E88E996F}" type="presParOf" srcId="{A93F08A3-CEE2-4CEC-875D-F7FE952BE28D}" destId="{520DCA23-E61E-4D60-8C01-FF734DB21588}" srcOrd="1" destOrd="0" presId="urn:microsoft.com/office/officeart/2005/8/layout/orgChart1"/>
    <dgm:cxn modelId="{A8A7A8AF-4F70-40E9-BDDB-86F04C293FF1}" type="presParOf" srcId="{5BD874B2-AFE1-40B2-848A-6C041981297C}" destId="{B7096D27-90B6-478D-8DB2-11220FD707AF}" srcOrd="1" destOrd="0" presId="urn:microsoft.com/office/officeart/2005/8/layout/orgChart1"/>
    <dgm:cxn modelId="{C5F62A27-2C13-47B9-9B48-AF1DAA82F2B5}" type="presParOf" srcId="{B7096D27-90B6-478D-8DB2-11220FD707AF}" destId="{30FDE77F-0DE1-4507-9AB4-E4873006176F}" srcOrd="0" destOrd="0" presId="urn:microsoft.com/office/officeart/2005/8/layout/orgChart1"/>
    <dgm:cxn modelId="{A824803C-C206-4969-980A-D717A3A38A49}" type="presParOf" srcId="{B7096D27-90B6-478D-8DB2-11220FD707AF}" destId="{F9725548-D4CF-419F-A724-9207DF64A0B3}" srcOrd="1" destOrd="0" presId="urn:microsoft.com/office/officeart/2005/8/layout/orgChart1"/>
    <dgm:cxn modelId="{41D7F7D7-AE3B-4A36-BB20-D4CAD8D87848}" type="presParOf" srcId="{F9725548-D4CF-419F-A724-9207DF64A0B3}" destId="{184D3D69-D2D7-4502-9191-669AAD37B54B}" srcOrd="0" destOrd="0" presId="urn:microsoft.com/office/officeart/2005/8/layout/orgChart1"/>
    <dgm:cxn modelId="{CD04256C-ABD8-4365-BD75-85E9429F93FF}" type="presParOf" srcId="{184D3D69-D2D7-4502-9191-669AAD37B54B}" destId="{91937533-898F-4FC5-A9E4-FE0BA78B0BED}" srcOrd="0" destOrd="0" presId="urn:microsoft.com/office/officeart/2005/8/layout/orgChart1"/>
    <dgm:cxn modelId="{6B2E6C4D-79EE-4C6E-918F-39244C5174C1}" type="presParOf" srcId="{184D3D69-D2D7-4502-9191-669AAD37B54B}" destId="{F7736AB3-14FB-442A-8C59-ED1D80EA616A}" srcOrd="1" destOrd="0" presId="urn:microsoft.com/office/officeart/2005/8/layout/orgChart1"/>
    <dgm:cxn modelId="{8C356E46-A7D9-40C7-89F7-BFEAB43EDDD3}" type="presParOf" srcId="{F9725548-D4CF-419F-A724-9207DF64A0B3}" destId="{7BADFCDB-E98D-46F4-9C6A-0B18648C6962}" srcOrd="1" destOrd="0" presId="urn:microsoft.com/office/officeart/2005/8/layout/orgChart1"/>
    <dgm:cxn modelId="{CEAFB0DD-B759-4F46-BEE2-3502971C79B3}" type="presParOf" srcId="{F9725548-D4CF-419F-A724-9207DF64A0B3}" destId="{1E168AC0-FCF6-4950-AD56-E0162207CD4C}" srcOrd="2" destOrd="0" presId="urn:microsoft.com/office/officeart/2005/8/layout/orgChart1"/>
    <dgm:cxn modelId="{1AB65C07-D367-4EBA-91C1-12E327F30553}" type="presParOf" srcId="{B7096D27-90B6-478D-8DB2-11220FD707AF}" destId="{42131694-B3C1-48DA-9A89-0ED8F63CDD47}" srcOrd="2" destOrd="0" presId="urn:microsoft.com/office/officeart/2005/8/layout/orgChart1"/>
    <dgm:cxn modelId="{3601A0E9-2C3F-4A47-89FC-C57F0FB0521D}" type="presParOf" srcId="{B7096D27-90B6-478D-8DB2-11220FD707AF}" destId="{CE0DC93D-466F-45F6-AE6B-84553C0CB8AA}" srcOrd="3" destOrd="0" presId="urn:microsoft.com/office/officeart/2005/8/layout/orgChart1"/>
    <dgm:cxn modelId="{CACD977E-13FA-4C31-A14E-3DE9E252EE87}" type="presParOf" srcId="{CE0DC93D-466F-45F6-AE6B-84553C0CB8AA}" destId="{A544FF7E-3AA1-4012-A8F5-5B7E24307511}" srcOrd="0" destOrd="0" presId="urn:microsoft.com/office/officeart/2005/8/layout/orgChart1"/>
    <dgm:cxn modelId="{717561C0-AC0E-4AC5-908F-11BF0394E6B8}" type="presParOf" srcId="{A544FF7E-3AA1-4012-A8F5-5B7E24307511}" destId="{F495F80B-6FEE-4FC2-B820-6BD21D72101E}" srcOrd="0" destOrd="0" presId="urn:microsoft.com/office/officeart/2005/8/layout/orgChart1"/>
    <dgm:cxn modelId="{A17ED770-7AF8-4090-ADA9-F57A155FFFD4}" type="presParOf" srcId="{A544FF7E-3AA1-4012-A8F5-5B7E24307511}" destId="{5C3169FC-2904-40E9-BED3-B6AB9616B8F1}" srcOrd="1" destOrd="0" presId="urn:microsoft.com/office/officeart/2005/8/layout/orgChart1"/>
    <dgm:cxn modelId="{4BDBA65D-8CA2-4CFE-A22D-B62573D8D8C4}" type="presParOf" srcId="{CE0DC93D-466F-45F6-AE6B-84553C0CB8AA}" destId="{06856941-3E6A-4767-9273-EB6AA5E571AF}" srcOrd="1" destOrd="0" presId="urn:microsoft.com/office/officeart/2005/8/layout/orgChart1"/>
    <dgm:cxn modelId="{1BB89071-6038-44BF-9B0E-5B79049BB3A4}" type="presParOf" srcId="{CE0DC93D-466F-45F6-AE6B-84553C0CB8AA}" destId="{19D5C736-565F-4332-886E-AC2D16E7C748}" srcOrd="2" destOrd="0" presId="urn:microsoft.com/office/officeart/2005/8/layout/orgChart1"/>
    <dgm:cxn modelId="{88BB8101-3ADA-435A-AB6E-E4BEE1CA0E93}" type="presParOf" srcId="{B7096D27-90B6-478D-8DB2-11220FD707AF}" destId="{8D16B8B8-EC00-4610-BCC6-ACE28551BF93}" srcOrd="4" destOrd="0" presId="urn:microsoft.com/office/officeart/2005/8/layout/orgChart1"/>
    <dgm:cxn modelId="{42FFD210-FD7A-4E44-AC41-4A9A8E058A2F}" type="presParOf" srcId="{B7096D27-90B6-478D-8DB2-11220FD707AF}" destId="{39F48156-34B2-44A6-A0ED-36EEA7E3C117}" srcOrd="5" destOrd="0" presId="urn:microsoft.com/office/officeart/2005/8/layout/orgChart1"/>
    <dgm:cxn modelId="{3A0449A2-49A0-4881-87DB-5D4171D283AB}" type="presParOf" srcId="{39F48156-34B2-44A6-A0ED-36EEA7E3C117}" destId="{9C1F9B11-997D-425B-9961-764D120824B0}" srcOrd="0" destOrd="0" presId="urn:microsoft.com/office/officeart/2005/8/layout/orgChart1"/>
    <dgm:cxn modelId="{082C31E3-99E0-4867-8F5D-F90CE1CD6A80}" type="presParOf" srcId="{9C1F9B11-997D-425B-9961-764D120824B0}" destId="{1C9FE83A-22D2-43B9-8B78-355219D6DADC}" srcOrd="0" destOrd="0" presId="urn:microsoft.com/office/officeart/2005/8/layout/orgChart1"/>
    <dgm:cxn modelId="{B9D4DB63-BFB8-46D2-937C-EBD1FD1B2586}" type="presParOf" srcId="{9C1F9B11-997D-425B-9961-764D120824B0}" destId="{E3D274F6-EF38-4457-99ED-3B36F1F9CCE6}" srcOrd="1" destOrd="0" presId="urn:microsoft.com/office/officeart/2005/8/layout/orgChart1"/>
    <dgm:cxn modelId="{56D891FC-D79B-4BDB-ABC3-650E5D6D1FCC}" type="presParOf" srcId="{39F48156-34B2-44A6-A0ED-36EEA7E3C117}" destId="{3E639E93-6EE3-4003-9EA9-40BC73B6DF31}" srcOrd="1" destOrd="0" presId="urn:microsoft.com/office/officeart/2005/8/layout/orgChart1"/>
    <dgm:cxn modelId="{D2B126A1-50DF-47E0-9BA6-7CC7D6201AA2}" type="presParOf" srcId="{39F48156-34B2-44A6-A0ED-36EEA7E3C117}" destId="{895A2713-0FF7-4BDB-AD57-36397676E0FA}" srcOrd="2" destOrd="0" presId="urn:microsoft.com/office/officeart/2005/8/layout/orgChart1"/>
    <dgm:cxn modelId="{381AD55D-BAEC-4140-B45A-CB659F3AA7F8}" type="presParOf" srcId="{B7096D27-90B6-478D-8DB2-11220FD707AF}" destId="{D98FBD44-D81E-49B1-AA21-CF1552747F22}" srcOrd="6" destOrd="0" presId="urn:microsoft.com/office/officeart/2005/8/layout/orgChart1"/>
    <dgm:cxn modelId="{B5362793-4BB2-4BF5-A6B3-EF639545E14A}" type="presParOf" srcId="{B7096D27-90B6-478D-8DB2-11220FD707AF}" destId="{630FA468-577E-49F3-8128-284FFF68C963}" srcOrd="7" destOrd="0" presId="urn:microsoft.com/office/officeart/2005/8/layout/orgChart1"/>
    <dgm:cxn modelId="{5D8EF5D2-E453-41AC-AD7E-053897F28A6E}" type="presParOf" srcId="{630FA468-577E-49F3-8128-284FFF68C963}" destId="{2F01E0E8-2CEE-4B16-BFED-2BD07B02FC55}" srcOrd="0" destOrd="0" presId="urn:microsoft.com/office/officeart/2005/8/layout/orgChart1"/>
    <dgm:cxn modelId="{C60B90BA-99FF-4351-BA5E-B28B96B8ABD7}" type="presParOf" srcId="{2F01E0E8-2CEE-4B16-BFED-2BD07B02FC55}" destId="{F9F59E84-68E7-4AB6-8042-6BADE1906BFB}" srcOrd="0" destOrd="0" presId="urn:microsoft.com/office/officeart/2005/8/layout/orgChart1"/>
    <dgm:cxn modelId="{B2340B4A-CABC-4FB7-96DD-25352812CC18}" type="presParOf" srcId="{2F01E0E8-2CEE-4B16-BFED-2BD07B02FC55}" destId="{E349FB01-D2F9-4802-9005-7EF140881356}" srcOrd="1" destOrd="0" presId="urn:microsoft.com/office/officeart/2005/8/layout/orgChart1"/>
    <dgm:cxn modelId="{2952D3A8-2127-4EAA-A6CE-A17C2D5D1CFB}" type="presParOf" srcId="{630FA468-577E-49F3-8128-284FFF68C963}" destId="{9DB0E78C-C0A9-40F5-B8EE-760CC3CF8B2C}" srcOrd="1" destOrd="0" presId="urn:microsoft.com/office/officeart/2005/8/layout/orgChart1"/>
    <dgm:cxn modelId="{20C849C7-7044-4F12-BB76-A8F435E56C09}" type="presParOf" srcId="{630FA468-577E-49F3-8128-284FFF68C963}" destId="{53591C07-6F87-4036-80E9-8A6CBB625570}" srcOrd="2" destOrd="0" presId="urn:microsoft.com/office/officeart/2005/8/layout/orgChart1"/>
    <dgm:cxn modelId="{5DCF86EC-66D9-4321-9CF3-9DB6348A5F9E}" type="presParOf" srcId="{B7096D27-90B6-478D-8DB2-11220FD707AF}" destId="{E5FC38C0-F874-4D67-AF4E-5B61D8528333}" srcOrd="8" destOrd="0" presId="urn:microsoft.com/office/officeart/2005/8/layout/orgChart1"/>
    <dgm:cxn modelId="{9ADE6C52-6AC8-4EBC-98B0-6C0DFB73A92C}" type="presParOf" srcId="{B7096D27-90B6-478D-8DB2-11220FD707AF}" destId="{C601FF54-F7D4-436A-82E3-B840E4E44607}" srcOrd="9" destOrd="0" presId="urn:microsoft.com/office/officeart/2005/8/layout/orgChart1"/>
    <dgm:cxn modelId="{F326CB22-B82C-4B63-AF12-350BDC632308}" type="presParOf" srcId="{C601FF54-F7D4-436A-82E3-B840E4E44607}" destId="{829C3A4E-0144-4057-A9F7-199F2DDE7D64}" srcOrd="0" destOrd="0" presId="urn:microsoft.com/office/officeart/2005/8/layout/orgChart1"/>
    <dgm:cxn modelId="{4A513DD6-2BED-4448-9778-E4C6EC4AD8EA}" type="presParOf" srcId="{829C3A4E-0144-4057-A9F7-199F2DDE7D64}" destId="{5686F5E6-E730-4A4F-B86A-D334955A4BF3}" srcOrd="0" destOrd="0" presId="urn:microsoft.com/office/officeart/2005/8/layout/orgChart1"/>
    <dgm:cxn modelId="{80311839-E848-4D03-B9A8-C5105409F360}" type="presParOf" srcId="{829C3A4E-0144-4057-A9F7-199F2DDE7D64}" destId="{D4F812AF-0900-4CE7-AA23-35A4E46C6FD1}" srcOrd="1" destOrd="0" presId="urn:microsoft.com/office/officeart/2005/8/layout/orgChart1"/>
    <dgm:cxn modelId="{4D130DF4-22C7-41FA-987D-C8C5EF609BA9}" type="presParOf" srcId="{C601FF54-F7D4-436A-82E3-B840E4E44607}" destId="{6E656727-FD91-4E1B-A5EE-84CEC1DE3C72}" srcOrd="1" destOrd="0" presId="urn:microsoft.com/office/officeart/2005/8/layout/orgChart1"/>
    <dgm:cxn modelId="{0626084A-66F1-453C-9151-D71587E4C8D4}" type="presParOf" srcId="{C601FF54-F7D4-436A-82E3-B840E4E44607}" destId="{27B82800-9DB5-4D0C-B8A5-0485EB0D8A11}" srcOrd="2" destOrd="0" presId="urn:microsoft.com/office/officeart/2005/8/layout/orgChart1"/>
    <dgm:cxn modelId="{0E8080BB-B573-4810-BF76-D21D1D72B035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ЭТАПЫ БЮДЖЕТНОГО ПРОЦЕССА</a:t>
          </a:r>
          <a:endParaRPr lang="ru-RU" sz="1800" kern="1200" dirty="0"/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1. Разработка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2. Рассмотрение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3. Утверждение проекта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4. Исполнение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7172575" y="1000873"/>
        <a:ext cx="1496624" cy="1499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D052D8-ECE8-4CFF-8295-2D126FA8659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7B1811-31F8-4C2A-AC50-FACF7343C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hoca_thumb_l_tra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4896544" cy="367240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3816424" cy="2736304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подготовлен на основании решения Собрания депутатов Парамоновского сельского поселения от 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27.12.2018 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90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«О бюджете Парамоновского сельского поселения Морозовского района на 2019 год и на плановый период 2020 и 2021 годов» </a:t>
            </a:r>
            <a:endParaRPr lang="ru-RU" alt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0"/>
            <a:ext cx="3779912" cy="2924944"/>
          </a:xfrm>
        </p:spPr>
        <p:txBody>
          <a:bodyPr>
            <a:noAutofit/>
          </a:bodyPr>
          <a:lstStyle/>
          <a:p>
            <a:r>
              <a:rPr lang="ru-RU" sz="4800" spc="300" dirty="0" smtClean="0">
                <a:solidFill>
                  <a:srgbClr val="3E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БЮДЖЕТ ДЛЯ ГРАЖДАН</a:t>
            </a:r>
            <a:endParaRPr lang="ru-RU" sz="4800" spc="300" dirty="0">
              <a:solidFill>
                <a:srgbClr val="3E38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2" name="Picture 2" descr="C:\Users\User\Desktop\cEj5jro-f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1946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latin typeface="Trebuchet MS" pitchFamily="34" charset="0"/>
              </a:rPr>
              <a:t>На  оплату расходов по всем общегосударственным вопросам Парамоновского сельского поселения :</a:t>
            </a:r>
          </a:p>
          <a:p>
            <a:pPr algn="ctr"/>
            <a:endParaRPr lang="ru-RU" altLang="ru-RU" b="1" i="1">
              <a:latin typeface="Trebuchet MS" pitchFamily="34" charset="0"/>
            </a:endParaRPr>
          </a:p>
          <a:p>
            <a:pPr algn="ctr"/>
            <a:endParaRPr lang="ru-RU" altLang="ru-RU">
              <a:solidFill>
                <a:srgbClr val="FF0000"/>
              </a:solidFill>
              <a:latin typeface="Trebuchet MS" pitchFamily="34" charset="0"/>
            </a:endParaRPr>
          </a:p>
        </p:txBody>
      </p:sp>
      <p:graphicFrame>
        <p:nvGraphicFramePr>
          <p:cNvPr id="3279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3743959"/>
              </p:ext>
            </p:extLst>
          </p:nvPr>
        </p:nvGraphicFramePr>
        <p:xfrm>
          <a:off x="971600" y="3212976"/>
          <a:ext cx="7128792" cy="1079088"/>
        </p:xfrm>
        <a:graphic>
          <a:graphicData uri="http://schemas.openxmlformats.org/drawingml/2006/table">
            <a:tbl>
              <a:tblPr/>
              <a:tblGrid>
                <a:gridCol w="3246472"/>
                <a:gridCol w="1433279"/>
                <a:gridCol w="1296913"/>
                <a:gridCol w="1152128"/>
              </a:tblGrid>
              <a:tr h="48486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2019год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2020 год 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2021 год 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Администрации Парамоновского сельского поселения 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4 794,9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4048,7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Times New Roman"/>
                          <a:cs typeface="Times New Roman"/>
                        </a:rPr>
                        <a:t>4177,1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19482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latin typeface="Trebuchet MS" pitchFamily="34" charset="0"/>
              </a:rPr>
              <a:t>На </a:t>
            </a:r>
            <a:r>
              <a:rPr lang="ru-RU" b="1">
                <a:latin typeface="Trebuchet MS" pitchFamily="34" charset="0"/>
              </a:rPr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Парамоновского  сельского поселения </a:t>
            </a:r>
            <a:r>
              <a:rPr lang="ru-RU" altLang="ru-RU" b="1" i="1">
                <a:latin typeface="Trebuchet MS" pitchFamily="34" charset="0"/>
              </a:rPr>
              <a:t>:</a:t>
            </a:r>
          </a:p>
        </p:txBody>
      </p:sp>
      <p:graphicFrame>
        <p:nvGraphicFramePr>
          <p:cNvPr id="36879" name="Group 15"/>
          <p:cNvGraphicFramePr>
            <a:graphicFrameLocks noGrp="1"/>
          </p:cNvGraphicFramePr>
          <p:nvPr/>
        </p:nvGraphicFramePr>
        <p:xfrm>
          <a:off x="900113" y="2924175"/>
          <a:ext cx="4391967" cy="1121760"/>
        </p:xfrm>
        <a:graphic>
          <a:graphicData uri="http://schemas.openxmlformats.org/drawingml/2006/table">
            <a:tbl>
              <a:tblPr/>
              <a:tblGrid>
                <a:gridCol w="1583655"/>
                <a:gridCol w="1368152"/>
                <a:gridCol w="1440160"/>
              </a:tblGrid>
              <a:tr h="43180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2020год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2542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500438"/>
            <a:ext cx="2952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20" name="Group 24"/>
          <p:cNvGraphicFramePr>
            <a:graphicFrameLocks noGrp="1"/>
          </p:cNvGraphicFramePr>
          <p:nvPr/>
        </p:nvGraphicFramePr>
        <p:xfrm>
          <a:off x="323527" y="3356993"/>
          <a:ext cx="8064896" cy="2232247"/>
        </p:xfrm>
        <a:graphic>
          <a:graphicData uri="http://schemas.openxmlformats.org/drawingml/2006/table">
            <a:tbl>
              <a:tblPr/>
              <a:tblGrid>
                <a:gridCol w="4750676"/>
                <a:gridCol w="1104740"/>
                <a:gridCol w="1104740"/>
                <a:gridCol w="1104740"/>
              </a:tblGrid>
              <a:tr h="953173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05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 техногенного характера, гражданская оборона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4021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7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8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rebuchet MS" pitchFamily="34" charset="0"/>
              </a:rPr>
              <a:t>Объем расходов местного  бюджета по разделу «Национальная безопасность и правоохранительная деятельность» </a:t>
            </a:r>
            <a:r>
              <a:rPr lang="ru-RU" altLang="ru-RU" dirty="0" smtClean="0">
                <a:latin typeface="Trebuchet MS" pitchFamily="34" charset="0"/>
              </a:rPr>
              <a:t>составила:</a:t>
            </a:r>
            <a:endParaRPr lang="ru-RU" altLang="ru-RU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103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onstantia" pitchFamily="18" charset="0"/>
              </a:rPr>
              <a:t>Расходы на дорожное хозяйство (дорожные фонды)</a:t>
            </a:r>
          </a:p>
        </p:txBody>
      </p:sp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64436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Расходы на содержание автомобильных дорог общего пользования местного значения предусмотрены  в следующих объемах:</a:t>
            </a:r>
          </a:p>
          <a:p>
            <a:pPr algn="ctr"/>
            <a:endParaRPr lang="ru-RU" altLang="ru-RU" b="1" i="1" dirty="0">
              <a:latin typeface="Trebuchet MS" pitchFamily="34" charset="0"/>
            </a:endParaRPr>
          </a:p>
        </p:txBody>
      </p:sp>
      <p:graphicFrame>
        <p:nvGraphicFramePr>
          <p:cNvPr id="33816" name="Group 24"/>
          <p:cNvGraphicFramePr>
            <a:graphicFrameLocks noGrp="1"/>
          </p:cNvGraphicFramePr>
          <p:nvPr/>
        </p:nvGraphicFramePr>
        <p:xfrm>
          <a:off x="468313" y="2205038"/>
          <a:ext cx="7560071" cy="1548480"/>
        </p:xfrm>
        <a:graphic>
          <a:graphicData uri="http://schemas.openxmlformats.org/drawingml/2006/table">
            <a:tbl>
              <a:tblPr/>
              <a:tblGrid>
                <a:gridCol w="3311599"/>
                <a:gridCol w="1224136"/>
                <a:gridCol w="1296144"/>
                <a:gridCol w="1728192"/>
              </a:tblGrid>
              <a:tr h="8639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2019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Содержание  и  ремонт автомобильных дорог общего пользования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909,5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971,3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1062,2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User\Desktop\z_bc2e47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4464496" cy="2268252"/>
          </a:xfrm>
          <a:prstGeom prst="rect">
            <a:avLst/>
          </a:prstGeom>
          <a:noFill/>
        </p:spPr>
      </p:pic>
      <p:pic>
        <p:nvPicPr>
          <p:cNvPr id="3075" name="Picture 3" descr="C:\Users\User\Desktop\z_33a78b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365104"/>
            <a:ext cx="324036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755576" y="1125539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На проведение мероприятий в области жилищно-коммунального хозяйства предусмотрены средства в следующих объемах:</a:t>
            </a:r>
          </a:p>
          <a:p>
            <a:pPr algn="ctr"/>
            <a:endParaRPr lang="ru-RU" altLang="ru-RU" b="1" i="1" dirty="0">
              <a:latin typeface="Trebuchet MS" pitchFamily="34" charset="0"/>
            </a:endParaRP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755576" y="1844824"/>
          <a:ext cx="7056784" cy="1604962"/>
        </p:xfrm>
        <a:graphic>
          <a:graphicData uri="http://schemas.openxmlformats.org/drawingml/2006/table">
            <a:tbl>
              <a:tblPr/>
              <a:tblGrid>
                <a:gridCol w="2376264"/>
                <a:gridCol w="1440160"/>
                <a:gridCol w="1440160"/>
                <a:gridCol w="1800200"/>
              </a:tblGrid>
              <a:tr h="79208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2019год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2020год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2021год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(тыс. рублей)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40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747,3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3940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659,3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185,4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205,9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\\Gamaunova\папка обмена\древ\DSCN3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4032448" cy="2880320"/>
          </a:xfrm>
          <a:prstGeom prst="rect">
            <a:avLst/>
          </a:prstGeom>
          <a:noFill/>
        </p:spPr>
      </p:pic>
      <p:pic>
        <p:nvPicPr>
          <p:cNvPr id="2051" name="Picture 3" descr="\\Gamaunova\папка обмена\электронная почта\2018\апрель 2018\13.04.2018\ГАЛЕ\DSCN1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8519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179388" y="1125539"/>
            <a:ext cx="89646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endParaRPr lang="ru-RU" altLang="ru-RU" sz="1600" dirty="0">
              <a:latin typeface="Trebuchet MS" pitchFamily="34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счет средств бюджета Парамоновского сельского поселения Морозовского района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 по организации библиотечного обслуживания. 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МБУК «</a:t>
            </a:r>
            <a:r>
              <a:rPr lang="ru-RU" altLang="ru-RU" sz="1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Парамоновский</a:t>
            </a:r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СДК Парамоновского сельского поселения</a:t>
            </a:r>
            <a:r>
              <a:rPr lang="ru-RU" alt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>
              <a:latin typeface="Trebuchet MS" pitchFamily="34" charset="0"/>
            </a:endParaRP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itchFamily="34" charset="0"/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  <a:latin typeface="Trebuchet MS" pitchFamily="34" charset="0"/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aphicFrame>
        <p:nvGraphicFramePr>
          <p:cNvPr id="3074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4101417"/>
              </p:ext>
            </p:extLst>
          </p:nvPr>
        </p:nvGraphicFramePr>
        <p:xfrm>
          <a:off x="1259632" y="3429000"/>
          <a:ext cx="5904656" cy="803760"/>
        </p:xfrm>
        <a:graphic>
          <a:graphicData uri="http://schemas.openxmlformats.org/drawingml/2006/table">
            <a:tbl>
              <a:tblPr/>
              <a:tblGrid>
                <a:gridCol w="2376264"/>
                <a:gridCol w="1656184"/>
                <a:gridCol w="1872208"/>
              </a:tblGrid>
              <a:tr h="43799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2019 год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2021 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9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3423,7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\Desktop\apivX8vDm0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09120"/>
            <a:ext cx="2808312" cy="2117743"/>
          </a:xfrm>
          <a:prstGeom prst="rect">
            <a:avLst/>
          </a:prstGeom>
          <a:noFill/>
        </p:spPr>
      </p:pic>
      <p:pic>
        <p:nvPicPr>
          <p:cNvPr id="1027" name="Picture 3" descr="C:\Users\User\Desktop\OPFeVln_UZ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25074"/>
            <a:ext cx="2952328" cy="221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152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Constantia" pitchFamily="18" charset="0"/>
              </a:rPr>
              <a:t>физическая культура и спорт</a:t>
            </a:r>
            <a:r>
              <a:rPr lang="ru-RU" sz="3200" dirty="0" smtClean="0">
                <a:latin typeface="Constantia" pitchFamily="18" charset="0"/>
              </a:rPr>
              <a:t/>
            </a:r>
            <a:br>
              <a:rPr lang="ru-RU" sz="3200" dirty="0" smtClean="0"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5121" name="Picture 1" descr="C:\Users\User\Desktop\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2703526" cy="1800200"/>
          </a:xfrm>
          <a:prstGeom prst="rect">
            <a:avLst/>
          </a:prstGeom>
          <a:noFill/>
        </p:spPr>
      </p:pic>
      <p:pic>
        <p:nvPicPr>
          <p:cNvPr id="5122" name="Picture 2" descr="C:\Users\User\Desktop\slide0007_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73016"/>
            <a:ext cx="2880320" cy="2159897"/>
          </a:xfrm>
          <a:prstGeom prst="rect">
            <a:avLst/>
          </a:prstGeom>
          <a:noFill/>
        </p:spPr>
      </p:pic>
      <p:pic>
        <p:nvPicPr>
          <p:cNvPr id="5123" name="Picture 3" descr="C:\Users\User\Desktop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456384" cy="25990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>
                <a:latin typeface="Trebuchet MS" pitchFamily="34" charset="0"/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  <a:endParaRPr lang="ru-RU" altLang="ru-RU" b="1" i="1" dirty="0">
              <a:latin typeface="Trebuchet MS" pitchFamily="34" charset="0"/>
            </a:endParaRPr>
          </a:p>
        </p:txBody>
      </p:sp>
      <p:pic>
        <p:nvPicPr>
          <p:cNvPr id="10" name="Рисунок 3" descr="спорт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273675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2204864"/>
          <a:ext cx="4392488" cy="97210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96244"/>
                <a:gridCol w="2196244"/>
              </a:tblGrid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год</a:t>
                      </a:r>
                    </a:p>
                    <a:p>
                      <a:r>
                        <a:rPr lang="ru-RU" dirty="0" smtClean="0"/>
                        <a:t>тыс.руб.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139,9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User\Desktop\slide0031_image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280831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</p:spPr>
        <p:txBody>
          <a:bodyPr/>
          <a:lstStyle/>
          <a:p>
            <a:pPr algn="just"/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</a:rPr>
              <a:t>С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</a:rPr>
              <a:t>решением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</a:rPr>
              <a:t>Собрания депутатов Парамоновского сельского поселения от 27.12.2018 №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</a:rPr>
              <a:t>90 «О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</a:rPr>
              <a:t>бюджете Парамоновского сельского поселения Морозовского района на 2019 год и на плановый период 2020 и 2021 годов»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</a:rPr>
              <a:t>можно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</a:rPr>
              <a:t>ознакомиться на сайте Парамоновского сельского поселения </a:t>
            </a:r>
            <a:r>
              <a:rPr lang="en-US" altLang="ru-RU" sz="2000" dirty="0" smtClean="0">
                <a:solidFill>
                  <a:srgbClr val="002060"/>
                </a:solidFill>
                <a:latin typeface="Times New Roman" pitchFamily="18" charset="0"/>
                <a:hlinkClick r:id="" action="ppaction://hlinkshowjump?jump=nextslide"/>
              </a:rPr>
              <a:t>http://paramonovskoe.ru/budjet-dl-grazdan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</a:rPr>
              <a:t>разделе «Бюджет для граждан».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98438" y="2636838"/>
            <a:ext cx="85677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2925" algn="ctr">
              <a:spcBef>
                <a:spcPct val="50000"/>
              </a:spcBef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indent="542925" algn="ctr"/>
            <a:endParaRPr lang="ru-RU" altLang="ru-RU" sz="1400" dirty="0">
              <a:latin typeface="Times New Roman" pitchFamily="18" charset="0"/>
            </a:endParaRPr>
          </a:p>
          <a:p>
            <a:pPr indent="542925" algn="ctr"/>
            <a:r>
              <a:rPr lang="ru-RU" altLang="ru-RU" sz="1400" dirty="0">
                <a:latin typeface="Times New Roman" pitchFamily="18" charset="0"/>
              </a:rPr>
              <a:t>Администрация Парамоновского сельского  поселения</a:t>
            </a:r>
          </a:p>
          <a:p>
            <a:pPr indent="542925" algn="ctr"/>
            <a:r>
              <a:rPr lang="ru-RU" altLang="ru-RU" sz="1400" dirty="0">
                <a:latin typeface="Times New Roman" pitchFamily="18" charset="0"/>
              </a:rPr>
              <a:t>Адрес: ул. Центральная, 28</a:t>
            </a:r>
          </a:p>
          <a:p>
            <a:pPr indent="542925" algn="ctr"/>
            <a:r>
              <a:rPr lang="ru-RU" altLang="ru-RU" sz="1400" dirty="0">
                <a:latin typeface="Times New Roman" pitchFamily="18" charset="0"/>
              </a:rPr>
              <a:t>Морозовский  район, Ростовская  обл., 347235</a:t>
            </a:r>
          </a:p>
          <a:p>
            <a:pPr indent="542925" algn="ctr"/>
            <a:r>
              <a:rPr lang="ru-RU" altLang="ru-RU" sz="1400" dirty="0">
                <a:latin typeface="Times New Roman" pitchFamily="18" charset="0"/>
              </a:rPr>
              <a:t>тел. /факс (886384) 3-55-42</a:t>
            </a:r>
          </a:p>
          <a:p>
            <a:pPr indent="542925" algn="ctr"/>
            <a:r>
              <a:rPr lang="en-US" altLang="ru-RU" sz="1400" dirty="0">
                <a:latin typeface="Times New Roman" pitchFamily="18" charset="0"/>
              </a:rPr>
              <a:t>e-mail:sp2</a:t>
            </a:r>
            <a:r>
              <a:rPr lang="ru-RU" altLang="ru-RU" sz="1400" dirty="0">
                <a:latin typeface="Times New Roman" pitchFamily="18" charset="0"/>
              </a:rPr>
              <a:t>4255@</a:t>
            </a:r>
            <a:r>
              <a:rPr lang="en-US" altLang="ru-RU" sz="1400" dirty="0" err="1">
                <a:latin typeface="Times New Roman" pitchFamily="18" charset="0"/>
              </a:rPr>
              <a:t>donpac</a:t>
            </a:r>
            <a:r>
              <a:rPr lang="ru-RU" altLang="ru-RU" sz="1400" dirty="0">
                <a:latin typeface="Times New Roman" pitchFamily="18" charset="0"/>
              </a:rPr>
              <a:t>. </a:t>
            </a:r>
            <a:r>
              <a:rPr lang="ru-RU" altLang="ru-RU" sz="1400" dirty="0" err="1">
                <a:latin typeface="Times New Roman" pitchFamily="18" charset="0"/>
              </a:rPr>
              <a:t>ru</a:t>
            </a:r>
            <a:endParaRPr lang="ru-RU" altLang="ru-RU" sz="1400" dirty="0">
              <a:latin typeface="Times New Roman" pitchFamily="18" charset="0"/>
            </a:endParaRPr>
          </a:p>
          <a:p>
            <a:pPr indent="542925" algn="ctr"/>
            <a:r>
              <a:rPr lang="ru-RU" altLang="ru-RU" sz="1400" dirty="0">
                <a:latin typeface="Times New Roman" pitchFamily="18" charset="0"/>
              </a:rPr>
              <a:t>График работы :</a:t>
            </a:r>
          </a:p>
          <a:p>
            <a:pPr indent="542925" algn="ctr"/>
            <a:r>
              <a:rPr lang="ru-RU" altLang="ru-RU" sz="1400" dirty="0">
                <a:latin typeface="Times New Roman" pitchFamily="18" charset="0"/>
              </a:rPr>
              <a:t>с 8:00 до 16:00 перерыв с 12:00 до 13:00</a:t>
            </a:r>
          </a:p>
          <a:p>
            <a:pPr indent="542925" algn="ctr"/>
            <a:r>
              <a:rPr lang="ru-RU" altLang="ru-RU" sz="1400" dirty="0">
                <a:latin typeface="Times New Roman" pitchFamily="18" charset="0"/>
              </a:rPr>
              <a:t>Выходной суббота, 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Бюджет для граждан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oda_promedium"/>
              </a:rPr>
              <a:t> </a:t>
            </a:r>
          </a:p>
          <a:p>
            <a:endParaRPr lang="ru-RU" altLang="ru-RU" dirty="0" smtClean="0">
              <a:solidFill>
                <a:srgbClr val="1F1F1F"/>
              </a:solidFill>
              <a:latin typeface="skoda_promedium"/>
            </a:endParaRPr>
          </a:p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rgbClr val="7030A0"/>
                </a:solidFill>
              </a:rPr>
              <a:t>Каждый житель Парамоновского сельского поселения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altLang="ru-RU" dirty="0" smtClean="0"/>
          </a:p>
          <a:p>
            <a:endParaRPr lang="ru-RU" dirty="0"/>
          </a:p>
        </p:txBody>
      </p:sp>
      <p:pic>
        <p:nvPicPr>
          <p:cNvPr id="13313" name="Picture 1" descr="C:\Users\User\Desktop\resizedimage230153-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157192"/>
            <a:ext cx="2190750" cy="1457325"/>
          </a:xfrm>
          <a:prstGeom prst="rect">
            <a:avLst/>
          </a:prstGeom>
          <a:noFill/>
        </p:spPr>
      </p:pic>
      <p:pic>
        <p:nvPicPr>
          <p:cNvPr id="13314" name="Picture 2" descr="C:\Users\User\Desktop\image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013300"/>
            <a:ext cx="2736304" cy="184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96" y="2228850"/>
            <a:ext cx="9138804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03648" y="260648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64275" y="5229225"/>
            <a:ext cx="1871663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i="1" u="sng" dirty="0" smtClean="0">
                <a:solidFill>
                  <a:srgbClr val="00B0F0"/>
                </a:solidFill>
              </a:rPr>
              <a:t>Доходы бюджета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бюджета.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2736304" cy="5256584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Поступления от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уплаты налогов,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Налоговым кодексом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>
              <a:buClr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</a:t>
            </a:r>
          </a:p>
          <a:p>
            <a:pPr>
              <a:buClr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налог;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Акцизы по подакцизным</a:t>
            </a:r>
          </a:p>
          <a:p>
            <a:pPr>
              <a:buClr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товарам(продукции),</a:t>
            </a:r>
          </a:p>
          <a:p>
            <a:pPr>
              <a:buClr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производимым, на</a:t>
            </a:r>
          </a:p>
          <a:p>
            <a:pPr>
              <a:buClr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РФ;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>
              <a:buClr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987824" y="1340768"/>
            <a:ext cx="2952328" cy="52565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других платежей и сборов,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Бюджетным Кодексом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законодательством РФ, а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штрафов за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законодательства, например:</a:t>
            </a:r>
          </a:p>
          <a:p>
            <a:pPr marL="274320" lvl="0" indent="-274320">
              <a:spcBef>
                <a:spcPts val="600"/>
              </a:spcBef>
              <a:buSzPct val="70000"/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участки; </a:t>
            </a:r>
          </a:p>
          <a:p>
            <a:pPr marL="274320" lvl="0" indent="-274320">
              <a:spcBef>
                <a:spcPts val="600"/>
              </a:spcBef>
              <a:buSzPct val="70000"/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от реализации имущества; </a:t>
            </a:r>
          </a:p>
          <a:p>
            <a:pPr marL="274320" lvl="0" indent="-274320">
              <a:spcBef>
                <a:spcPts val="600"/>
              </a:spcBef>
              <a:buSzPct val="70000"/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от сдачи в аренду имущества; </a:t>
            </a:r>
          </a:p>
          <a:p>
            <a:pPr marL="274320" lvl="0" indent="-274320">
              <a:spcBef>
                <a:spcPts val="600"/>
              </a:spcBef>
              <a:buSzPct val="70000"/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от продажи земельных участков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12160" y="1340768"/>
            <a:ext cx="2664296" cy="52565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Поступления от других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(межбюджетные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трансферты),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организаций, граждан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(кроме налоговых и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неналоговых доходов):</a:t>
            </a:r>
          </a:p>
          <a:p>
            <a:pPr marL="274320" lvl="0" indent="-27432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Дотации; </a:t>
            </a:r>
          </a:p>
          <a:p>
            <a:pPr marL="274320" lvl="0" indent="-27432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Субсидии; </a:t>
            </a:r>
          </a:p>
          <a:p>
            <a:pPr marL="274320" lvl="0" indent="-27432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Субвенции; </a:t>
            </a:r>
          </a:p>
          <a:p>
            <a:pPr marL="274320" lvl="0" indent="-274320">
              <a:spcBef>
                <a:spcPts val="6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75656" y="1124744"/>
            <a:ext cx="64087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5656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884368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  <a:endCxn id="5" idx="0"/>
          </p:cNvCxnSpPr>
          <p:nvPr/>
        </p:nvCxnSpPr>
        <p:spPr>
          <a:xfrm flipH="1">
            <a:off x="4463988" y="980728"/>
            <a:ext cx="1825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556792"/>
            <a:ext cx="2602185" cy="8731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1556792"/>
            <a:ext cx="1656036" cy="87312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0319" y="5026428"/>
            <a:ext cx="1944216" cy="746682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708920"/>
            <a:ext cx="2530177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Доходы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3717032"/>
            <a:ext cx="2530177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4941168"/>
            <a:ext cx="25301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Дефицит(-), Профицит(+),                 тыс. рублей.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3131838" y="2708920"/>
            <a:ext cx="1728193" cy="650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10857,9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3059832" y="3717032"/>
            <a:ext cx="1728192" cy="650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10857,9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468313" y="196761"/>
            <a:ext cx="79200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 b="1" dirty="0">
                <a:solidFill>
                  <a:schemeClr val="folHlink"/>
                </a:solidFill>
                <a:latin typeface="Times New Roman" pitchFamily="18" charset="0"/>
              </a:rPr>
              <a:t>Основные характеристики бюджета </a:t>
            </a:r>
            <a:endParaRPr lang="en-US" sz="2400" b="1" dirty="0">
              <a:solidFill>
                <a:schemeClr val="folHlink"/>
              </a:solidFill>
              <a:latin typeface="Times New Roman" pitchFamily="18" charset="0"/>
            </a:endParaRPr>
          </a:p>
          <a:p>
            <a:pPr indent="449263" algn="ctr"/>
            <a:r>
              <a:rPr lang="ru-RU" sz="2400" b="1" dirty="0" smtClean="0">
                <a:solidFill>
                  <a:schemeClr val="folHlink"/>
                </a:solidFill>
                <a:latin typeface="Times New Roman" pitchFamily="18" charset="0"/>
              </a:rPr>
              <a:t>Парамоновского </a:t>
            </a:r>
            <a:r>
              <a:rPr lang="ru-RU" sz="2400" b="1" dirty="0">
                <a:solidFill>
                  <a:schemeClr val="folHlink"/>
                </a:solidFill>
                <a:latin typeface="Times New Roman" pitchFamily="18" charset="0"/>
              </a:rPr>
              <a:t>сельского</a:t>
            </a:r>
            <a:endParaRPr lang="ru-RU" sz="2400" dirty="0">
              <a:solidFill>
                <a:schemeClr val="folHlink"/>
              </a:solidFill>
              <a:latin typeface="Times New Roman" pitchFamily="18" charset="0"/>
            </a:endParaRPr>
          </a:p>
          <a:p>
            <a:pPr indent="449263" algn="ctr"/>
            <a:r>
              <a:rPr lang="ru-RU" sz="2400" b="1" dirty="0">
                <a:solidFill>
                  <a:schemeClr val="folHlink"/>
                </a:solidFill>
                <a:latin typeface="Times New Roman" pitchFamily="18" charset="0"/>
              </a:rPr>
              <a:t>поселения Морозовского района на 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itchFamily="18" charset="0"/>
              </a:rPr>
              <a:t>2019 </a:t>
            </a:r>
            <a:r>
              <a:rPr lang="ru-RU" sz="2400" b="1" dirty="0">
                <a:solidFill>
                  <a:schemeClr val="folHlink"/>
                </a:solidFill>
                <a:latin typeface="Times New Roman" pitchFamily="18" charset="0"/>
              </a:rPr>
              <a:t>год.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1556792"/>
            <a:ext cx="1656036" cy="87312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48264" y="1556792"/>
            <a:ext cx="1656036" cy="87312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004048" y="2708920"/>
            <a:ext cx="1728193" cy="650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5294,1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6948264" y="2708920"/>
            <a:ext cx="1728193" cy="650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5530,2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5004048" y="3717032"/>
            <a:ext cx="1728192" cy="650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5294,1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020272" y="3717032"/>
            <a:ext cx="1728192" cy="650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5530,2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5013176"/>
            <a:ext cx="1728192" cy="746682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20272" y="5013176"/>
            <a:ext cx="1944216" cy="746682"/>
          </a:xfrm>
          <a:prstGeom prst="roundRect">
            <a:avLst>
              <a:gd name="adj" fmla="val 500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Парамоновского сельского поселения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22880018"/>
              </p:ext>
            </p:extLst>
          </p:nvPr>
        </p:nvGraphicFramePr>
        <p:xfrm>
          <a:off x="323528" y="704301"/>
          <a:ext cx="8568952" cy="5937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3972"/>
                <a:gridCol w="1211771"/>
                <a:gridCol w="1384882"/>
                <a:gridCol w="1298327"/>
              </a:tblGrid>
              <a:tr h="424771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20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2019</a:t>
                      </a:r>
                      <a:endParaRPr lang="ru-RU" sz="20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2020 </a:t>
                      </a:r>
                      <a:endParaRPr lang="ru-RU" sz="20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2021</a:t>
                      </a:r>
                      <a:endParaRPr lang="ru-RU" sz="2000" dirty="0"/>
                    </a:p>
                  </a:txBody>
                  <a:tcPr marL="83182" marR="83182"/>
                </a:tc>
              </a:tr>
              <a:tr h="326198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доходы, всего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2905,1</a:t>
                      </a:r>
                      <a:endParaRPr lang="ru-RU" sz="1100" b="1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3025,8</a:t>
                      </a:r>
                      <a:endParaRPr lang="ru-RU" sz="1100" b="1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3161,2</a:t>
                      </a:r>
                      <a:endParaRPr lang="ru-RU" sz="1100" b="1" dirty="0"/>
                    </a:p>
                  </a:txBody>
                  <a:tcPr marL="83182" marR="83182"/>
                </a:tc>
              </a:tr>
              <a:tr h="25028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83182" marR="83182"/>
                </a:tc>
              </a:tr>
              <a:tr h="32619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459,5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490,7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525,1</a:t>
                      </a:r>
                      <a:endParaRPr lang="ru-RU" sz="1100" dirty="0" smtClean="0"/>
                    </a:p>
                  </a:txBody>
                  <a:tcPr marL="83182" marR="83182"/>
                </a:tc>
              </a:tr>
              <a:tr h="32619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сельскохозяйственный налог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244,7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254,0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264,2</a:t>
                      </a:r>
                      <a:endParaRPr lang="ru-RU" sz="1100" dirty="0"/>
                    </a:p>
                  </a:txBody>
                  <a:tcPr marL="83182" marR="83182"/>
                </a:tc>
              </a:tr>
              <a:tr h="3261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имущество физических лиц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174,3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265,0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355,8</a:t>
                      </a:r>
                      <a:endParaRPr lang="ru-RU" sz="1100" dirty="0"/>
                    </a:p>
                  </a:txBody>
                  <a:tcPr marL="83182" marR="83182"/>
                </a:tc>
              </a:tr>
              <a:tr h="3261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Земельный налог с организаций 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125,2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125,2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125,2</a:t>
                      </a:r>
                      <a:endParaRPr lang="ru-RU" sz="1100" dirty="0"/>
                    </a:p>
                  </a:txBody>
                  <a:tcPr marL="83182" marR="83182"/>
                </a:tc>
              </a:tr>
              <a:tr h="3261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Земельный налог  с физических</a:t>
                      </a:r>
                      <a:r>
                        <a:rPr lang="ru-RU" sz="1100" baseline="0" dirty="0" smtClean="0"/>
                        <a:t> лиц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1888,6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1888,6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1888,6</a:t>
                      </a:r>
                      <a:endParaRPr lang="ru-RU" sz="1100" dirty="0"/>
                    </a:p>
                  </a:txBody>
                  <a:tcPr marL="83182" marR="83182"/>
                </a:tc>
              </a:tr>
              <a:tr h="270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ГОСУДАРСТВЕННАЯ </a:t>
                      </a:r>
                      <a:r>
                        <a:rPr lang="ru-RU" sz="1100" dirty="0" smtClean="0"/>
                        <a:t>ПОШЛИНА </a:t>
                      </a:r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12,8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13,3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13,8</a:t>
                      </a:r>
                      <a:endParaRPr lang="ru-RU" sz="1100" dirty="0"/>
                    </a:p>
                  </a:txBody>
                  <a:tcPr marL="83182" marR="83182"/>
                </a:tc>
              </a:tr>
              <a:tr h="408646"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Неналоговые 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29,7</a:t>
                      </a:r>
                      <a:endParaRPr lang="ru-RU" sz="1100" b="1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30,4</a:t>
                      </a:r>
                      <a:endParaRPr lang="ru-RU" sz="1100" b="1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31,7</a:t>
                      </a:r>
                      <a:endParaRPr lang="ru-RU" sz="1100" b="1" dirty="0"/>
                    </a:p>
                  </a:txBody>
                  <a:tcPr marL="83182" marR="83182"/>
                </a:tc>
              </a:tr>
              <a:tr h="272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Штрафы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18,4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19,1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19,9</a:t>
                      </a:r>
                      <a:endParaRPr lang="ru-RU" sz="1100" dirty="0"/>
                    </a:p>
                  </a:txBody>
                  <a:tcPr marL="83182" marR="83182"/>
                </a:tc>
              </a:tr>
              <a:tr h="35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Доходы</a:t>
                      </a:r>
                      <a:r>
                        <a:rPr lang="ru-RU" sz="1100" baseline="0" dirty="0" smtClean="0"/>
                        <a:t> от компенсации затрат государства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11,0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11,0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11,5</a:t>
                      </a:r>
                      <a:endParaRPr lang="ru-RU" sz="1100" dirty="0"/>
                    </a:p>
                  </a:txBody>
                  <a:tcPr marL="83182" marR="83182"/>
                </a:tc>
              </a:tr>
              <a:tr h="40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Платежи от государственных</a:t>
                      </a:r>
                      <a:r>
                        <a:rPr lang="ru-RU" sz="1100" baseline="0" dirty="0" smtClean="0"/>
                        <a:t> и муниципальных унитарных предприятий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0,3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0,3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0,3</a:t>
                      </a:r>
                      <a:endParaRPr lang="ru-RU" sz="1100" dirty="0"/>
                    </a:p>
                  </a:txBody>
                  <a:tcPr marL="83182" marR="83182"/>
                </a:tc>
              </a:tr>
              <a:tr h="326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 поступления, всего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7923,1</a:t>
                      </a:r>
                      <a:endParaRPr lang="ru-RU" sz="1100" b="1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2238,0</a:t>
                      </a:r>
                      <a:endParaRPr lang="ru-RU" sz="1100" b="1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2237,3</a:t>
                      </a:r>
                      <a:endParaRPr lang="ru-RU" sz="1100" b="1" dirty="0"/>
                    </a:p>
                  </a:txBody>
                  <a:tcPr marL="83182" marR="83182"/>
                </a:tc>
              </a:tr>
              <a:tr h="326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6266,3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1266,7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1275,1</a:t>
                      </a:r>
                      <a:endParaRPr lang="ru-RU" sz="1100" dirty="0"/>
                    </a:p>
                  </a:txBody>
                  <a:tcPr marL="83182" marR="83182"/>
                </a:tc>
              </a:tr>
              <a:tr h="326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1656,8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971,3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1062,2</a:t>
                      </a:r>
                      <a:endParaRPr lang="ru-RU" sz="1100" dirty="0" smtClean="0"/>
                    </a:p>
                  </a:txBody>
                  <a:tcPr marL="83182" marR="83182"/>
                </a:tc>
              </a:tr>
              <a:tr h="563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 бюджетам  бюджетной системы Российской Федерации</a:t>
                      </a:r>
                      <a:endParaRPr lang="ru-RU" sz="1100" dirty="0" smtClean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83,5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83,9</a:t>
                      </a:r>
                      <a:endParaRPr lang="ru-RU" sz="1100" dirty="0"/>
                    </a:p>
                  </a:txBody>
                  <a:tcPr marL="83182" marR="83182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86,5</a:t>
                      </a:r>
                      <a:endParaRPr lang="ru-RU" sz="1100" dirty="0"/>
                    </a:p>
                  </a:txBody>
                  <a:tcPr marL="83182" marR="8318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88640"/>
            <a:ext cx="7467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 выплачиваемые из бюджета денежные средства, направляемые на финансовое обеспечение задач и функций государства и местного самоуправления, за исключением средств являющихся источниками финансирования дефицита бюджета</a:t>
            </a:r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2519172"/>
            <a:ext cx="849694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расходов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Доходы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Расходы = Дефицит (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Дефицит  (расходы больше доходов)                                             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(доходы больше расходов)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Классификация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расходов бюджета по разделам</a:t>
            </a:r>
          </a:p>
        </p:txBody>
      </p:sp>
      <p:pic>
        <p:nvPicPr>
          <p:cNvPr id="14339" name="Picture 7" descr="Физ-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981075"/>
            <a:ext cx="717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ЖК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981075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Куль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981075"/>
            <a:ext cx="7223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на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981075"/>
            <a:ext cx="647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7" descr="Общегос-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981075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9" descr="Со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7750" y="981075"/>
            <a:ext cx="7175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Line 20"/>
          <p:cNvSpPr>
            <a:spLocks noChangeShapeType="1"/>
          </p:cNvSpPr>
          <p:nvPr/>
        </p:nvSpPr>
        <p:spPr bwMode="auto">
          <a:xfrm>
            <a:off x="147637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79500" cy="55403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Общегосударст-венные вопросы</a:t>
            </a:r>
          </a:p>
        </p:txBody>
      </p:sp>
      <p:sp>
        <p:nvSpPr>
          <p:cNvPr id="14347" name="Text Box 26"/>
          <p:cNvSpPr txBox="1">
            <a:spLocks noChangeArrowheads="1"/>
          </p:cNvSpPr>
          <p:nvPr/>
        </p:nvSpPr>
        <p:spPr bwMode="auto">
          <a:xfrm>
            <a:off x="1692275" y="2349500"/>
            <a:ext cx="1298575" cy="70802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4348" name="Line 27"/>
          <p:cNvSpPr>
            <a:spLocks noChangeShapeType="1"/>
          </p:cNvSpPr>
          <p:nvPr/>
        </p:nvSpPr>
        <p:spPr bwMode="auto">
          <a:xfrm>
            <a:off x="23399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Text Box 33"/>
          <p:cNvSpPr txBox="1">
            <a:spLocks noChangeArrowheads="1"/>
          </p:cNvSpPr>
          <p:nvPr/>
        </p:nvSpPr>
        <p:spPr bwMode="auto">
          <a:xfrm>
            <a:off x="2881313" y="1773238"/>
            <a:ext cx="1077912" cy="5778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4350" name="Line 34"/>
          <p:cNvSpPr>
            <a:spLocks noChangeShapeType="1"/>
          </p:cNvSpPr>
          <p:nvPr/>
        </p:nvSpPr>
        <p:spPr bwMode="auto">
          <a:xfrm>
            <a:off x="3708400" y="1484313"/>
            <a:ext cx="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Text Box 39"/>
          <p:cNvSpPr txBox="1">
            <a:spLocks noChangeArrowheads="1"/>
          </p:cNvSpPr>
          <p:nvPr/>
        </p:nvSpPr>
        <p:spPr bwMode="auto">
          <a:xfrm>
            <a:off x="4992688" y="1773238"/>
            <a:ext cx="1308100" cy="41592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Культура</a:t>
            </a:r>
            <a:r>
              <a:rPr lang="ru-RU" altLang="ru-RU" sz="900" b="1">
                <a:latin typeface="Times New Roman" pitchFamily="18" charset="0"/>
              </a:rPr>
              <a:t>, кинематография</a:t>
            </a:r>
          </a:p>
        </p:txBody>
      </p:sp>
      <p:sp>
        <p:nvSpPr>
          <p:cNvPr id="14353" name="Line 40"/>
          <p:cNvSpPr>
            <a:spLocks noChangeShapeType="1"/>
          </p:cNvSpPr>
          <p:nvPr/>
        </p:nvSpPr>
        <p:spPr bwMode="auto">
          <a:xfrm>
            <a:off x="5292725" y="1484313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Text Box 42"/>
          <p:cNvSpPr txBox="1">
            <a:spLocks noChangeArrowheads="1"/>
          </p:cNvSpPr>
          <p:nvPr/>
        </p:nvSpPr>
        <p:spPr bwMode="auto">
          <a:xfrm>
            <a:off x="5940425" y="2492375"/>
            <a:ext cx="1150938" cy="46196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Национальная экономики</a:t>
            </a:r>
          </a:p>
        </p:txBody>
      </p:sp>
      <p:sp>
        <p:nvSpPr>
          <p:cNvPr id="14355" name="Text Box 43"/>
          <p:cNvSpPr txBox="1">
            <a:spLocks noChangeArrowheads="1"/>
          </p:cNvSpPr>
          <p:nvPr/>
        </p:nvSpPr>
        <p:spPr bwMode="auto">
          <a:xfrm>
            <a:off x="6877050" y="1827213"/>
            <a:ext cx="1150938" cy="554037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4356" name="Line 44"/>
          <p:cNvSpPr>
            <a:spLocks noChangeShapeType="1"/>
          </p:cNvSpPr>
          <p:nvPr/>
        </p:nvSpPr>
        <p:spPr bwMode="auto">
          <a:xfrm>
            <a:off x="6486525" y="1470025"/>
            <a:ext cx="0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45"/>
          <p:cNvSpPr>
            <a:spLocks noChangeShapeType="1"/>
          </p:cNvSpPr>
          <p:nvPr/>
        </p:nvSpPr>
        <p:spPr bwMode="auto">
          <a:xfrm flipH="1">
            <a:off x="7451725" y="1484313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6517" y="3756957"/>
            <a:ext cx="8459229" cy="523220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Например, в составе раздела «Жилищно-коммунальное хозяйство»,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в том числе, выделяются: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коммунальное хозяйство;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smtClean="0">
                <a:latin typeface="Times New Roman" pitchFamily="18" charset="0"/>
                <a:cs typeface="+mn-cs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400" b="1" smtClean="0"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smtClean="0">
                <a:latin typeface="Times New Roman" pitchFamily="18" charset="0"/>
                <a:cs typeface="+mn-cs"/>
              </a:rPr>
              <a:t>    </a:t>
            </a:r>
          </a:p>
        </p:txBody>
      </p:sp>
      <p:pic>
        <p:nvPicPr>
          <p:cNvPr id="14367" name="Picture 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981075"/>
            <a:ext cx="627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8" name="Line 67"/>
          <p:cNvSpPr>
            <a:spLocks noChangeShapeType="1"/>
          </p:cNvSpPr>
          <p:nvPr/>
        </p:nvSpPr>
        <p:spPr bwMode="auto">
          <a:xfrm>
            <a:off x="684213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Text Box 68"/>
          <p:cNvSpPr txBox="1">
            <a:spLocks noChangeArrowheads="1"/>
          </p:cNvSpPr>
          <p:nvPr/>
        </p:nvSpPr>
        <p:spPr bwMode="auto">
          <a:xfrm>
            <a:off x="971550" y="1773238"/>
            <a:ext cx="1079500" cy="4000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Национальная оборона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290638"/>
            <a:ext cx="2052638" cy="1274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0938" y="1290638"/>
            <a:ext cx="1976437" cy="1274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4663" y="1290638"/>
            <a:ext cx="1976437" cy="1274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Парамоновского сельского поселения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92638" y="2730500"/>
            <a:ext cx="1976437" cy="1123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24663" y="2730500"/>
            <a:ext cx="1976437" cy="1087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413"/>
            <a:ext cx="2016125" cy="1296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2781300"/>
            <a:ext cx="4248150" cy="1079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331913" y="341313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Муниципальные программы </a:t>
            </a:r>
            <a:endParaRPr lang="ru-RU">
              <a:solidFill>
                <a:schemeClr val="accent1"/>
              </a:solidFill>
            </a:endParaRPr>
          </a:p>
          <a:p>
            <a:pPr algn="ctr"/>
            <a:r>
              <a:rPr lang="ru-RU" b="1">
                <a:solidFill>
                  <a:schemeClr val="accent1"/>
                </a:solidFill>
              </a:rPr>
              <a:t>Парамоновского  сельского поселения</a:t>
            </a:r>
            <a:r>
              <a:rPr lang="ru-RU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759</TotalTime>
  <Words>1048</Words>
  <Application>Microsoft Office PowerPoint</Application>
  <PresentationFormat>Экран (4:3)</PresentationFormat>
  <Paragraphs>281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БЮДЖЕТ ДЛЯ ГРАЖДАН</vt:lpstr>
      <vt:lpstr>Слайд 2</vt:lpstr>
      <vt:lpstr>Слайд 3</vt:lpstr>
      <vt:lpstr>Доходы бюджета  Доходы бюджета – поступающие в бюджет денежные средства, за исключением средств, являющихся источниками финансирования дефицита бюджета.</vt:lpstr>
      <vt:lpstr>Слайд 5</vt:lpstr>
      <vt:lpstr>Доходы Парамоновского сельского поселения </vt:lpstr>
      <vt:lpstr>Слайд 7</vt:lpstr>
      <vt:lpstr>Классификация расходов бюджета по разделам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физическая культура и спорт 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77</cp:revision>
  <dcterms:created xsi:type="dcterms:W3CDTF">2017-02-01T06:59:52Z</dcterms:created>
  <dcterms:modified xsi:type="dcterms:W3CDTF">2019-02-18T10:39:55Z</dcterms:modified>
</cp:coreProperties>
</file>