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66FF99"/>
    <a:srgbClr val="0000CC"/>
    <a:srgbClr val="FF66CC"/>
    <a:srgbClr val="99CC00"/>
    <a:srgbClr val="FF0066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3.xlsx"/><Relationship Id="rId1" Type="http://schemas.openxmlformats.org/officeDocument/2006/relationships/image" Target="../media/image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734604960035891"/>
          <c:y val="2.9062594520591567E-2"/>
          <c:w val="0.80440197420412463"/>
          <c:h val="0.819038061175937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</c:v>
                </c:pt>
              </c:strCache>
            </c:strRef>
          </c:tx>
          <c:dLbls>
            <c:dLbl>
              <c:idx val="0"/>
              <c:layout>
                <c:manualLayout>
                  <c:x val="-3.689469341010105E-2"/>
                  <c:y val="-1.76211453744493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ru-RU" dirty="0" smtClean="0"/>
                      <a:t>877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891865264446198E-3"/>
                  <c:y val="-7.0488118136988447E-3"/>
                </c:manualLayout>
              </c:layout>
              <c:showVal val="1"/>
            </c:dLbl>
            <c:dLbl>
              <c:idx val="2"/>
              <c:layout>
                <c:manualLayout>
                  <c:x val="1.2298231136700319E-2"/>
                  <c:y val="-1.7621422872801711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en-US"/>
                      <a:t> </a:t>
                    </a:r>
                    <a:r>
                      <a:rPr lang="ru-RU" smtClean="0"/>
                      <a:t>317,1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4974753194974301E-2"/>
                  <c:y val="-0.15076726448690647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2877.8</c:v>
                </c:pt>
                <c:pt idx="1">
                  <c:v>3569</c:v>
                </c:pt>
                <c:pt idx="2">
                  <c:v>4871.6000000000004</c:v>
                </c:pt>
                <c:pt idx="3">
                  <c:v>4317.1000000000004</c:v>
                </c:pt>
                <c:pt idx="4">
                  <c:v>3705.7</c:v>
                </c:pt>
                <c:pt idx="5">
                  <c:v>3907.8</c:v>
                </c:pt>
              </c:numCache>
            </c:numRef>
          </c:val>
        </c:ser>
        <c:shape val="cylinder"/>
        <c:axId val="49659904"/>
        <c:axId val="49661440"/>
        <c:axId val="0"/>
      </c:bar3DChart>
      <c:catAx>
        <c:axId val="49659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49661440"/>
        <c:crosses val="autoZero"/>
        <c:auto val="1"/>
        <c:lblAlgn val="ctr"/>
        <c:lblOffset val="100"/>
      </c:catAx>
      <c:valAx>
        <c:axId val="49661440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496599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370817430122305E-2"/>
          <c:y val="1.5256375417746383E-2"/>
          <c:w val="0.88007474195018087"/>
          <c:h val="0.94477342790086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h="127000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2.478664137196080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9876611963281866E-2"/>
                </c:manualLayout>
              </c:layout>
              <c:showVal val="1"/>
            </c:dLbl>
            <c:dLbl>
              <c:idx val="3"/>
              <c:layout>
                <c:manualLayout>
                  <c:x val="-1.2728476537401522E-2"/>
                  <c:y val="-5.5939730420343824E-3"/>
                </c:manualLayout>
              </c:layout>
              <c:showVal val="1"/>
            </c:dLbl>
            <c:dLbl>
              <c:idx val="4"/>
              <c:layout>
                <c:manualLayout>
                  <c:x val="-2.8666119461298094E-2"/>
                  <c:y val="-1.7925560823572165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793553719256424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ЕСХН</c:v>
                </c:pt>
                <c:pt idx="5">
                  <c:v>остальные налоги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0.18000000000000005</c:v>
                </c:pt>
                <c:pt idx="1">
                  <c:v>0.21600000000000005</c:v>
                </c:pt>
                <c:pt idx="2">
                  <c:v>1.0000000000000005E-3</c:v>
                </c:pt>
                <c:pt idx="3">
                  <c:v>0.50900000000000001</c:v>
                </c:pt>
                <c:pt idx="4">
                  <c:v>6.3E-2</c:v>
                </c:pt>
                <c:pt idx="5">
                  <c:v>3.100000000000001E-2</c:v>
                </c:pt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540541366963303E-2"/>
          <c:y val="0.71465614181006676"/>
          <c:w val="0.8625933460849996"/>
          <c:h val="0.2714816596954696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2758410622778634E-2"/>
          <c:y val="3.8087673163592316E-2"/>
          <c:w val="0.90724158937722121"/>
          <c:h val="0.70641129344616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2298231136700319E-2"/>
                  <c:y val="-1.0572687224669603E-2"/>
                </c:manualLayout>
              </c:layout>
              <c:showVal val="1"/>
            </c:dLbl>
            <c:dLbl>
              <c:idx val="1"/>
              <c:layout>
                <c:manualLayout>
                  <c:x val="-2.0497051894500544E-3"/>
                  <c:y val="-4.5814977973568524E-2"/>
                </c:manualLayout>
              </c:layout>
              <c:showVal val="1"/>
            </c:dLbl>
            <c:dLbl>
              <c:idx val="2"/>
              <c:layout>
                <c:manualLayout>
                  <c:x val="2.0497051894500544E-3"/>
                  <c:y val="-1.7621145374449341E-2"/>
                </c:manualLayout>
              </c:layout>
              <c:showVal val="1"/>
            </c:dLbl>
            <c:dLbl>
              <c:idx val="3"/>
              <c:layout>
                <c:manualLayout>
                  <c:x val="1.0374664252991498E-2"/>
                  <c:y val="-8.9679301169926524E-3"/>
                </c:manualLayout>
              </c:layout>
              <c:showVal val="1"/>
            </c:dLbl>
            <c:dLbl>
              <c:idx val="4"/>
              <c:layout>
                <c:manualLayout>
                  <c:x val="2.7233493664102684E-2"/>
                  <c:y val="5.9786200779951013E-3"/>
                </c:manualLayout>
              </c:layout>
              <c:showVal val="1"/>
            </c:dLbl>
            <c:dLbl>
              <c:idx val="5"/>
              <c:layout>
                <c:manualLayout>
                  <c:x val="2.593666063247865E-2"/>
                  <c:y val="-5.9786200779951013E-3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707.3</c:v>
                </c:pt>
                <c:pt idx="1">
                  <c:v>793.8</c:v>
                </c:pt>
                <c:pt idx="2">
                  <c:v>715.8</c:v>
                </c:pt>
                <c:pt idx="3">
                  <c:v>1077.7</c:v>
                </c:pt>
                <c:pt idx="4">
                  <c:v>834.7</c:v>
                </c:pt>
                <c:pt idx="5">
                  <c:v>716.9</c:v>
                </c:pt>
              </c:numCache>
            </c:numRef>
          </c:val>
        </c:ser>
        <c:shape val="cylinder"/>
        <c:axId val="65514880"/>
        <c:axId val="65513344"/>
        <c:axId val="0"/>
      </c:bar3DChart>
      <c:valAx>
        <c:axId val="65513344"/>
        <c:scaling>
          <c:orientation val="minMax"/>
          <c:max val="700"/>
          <c:min val="0"/>
        </c:scaling>
        <c:axPos val="l"/>
        <c:majorGridlines/>
        <c:numFmt formatCode="#,##0" sourceLinked="0"/>
        <c:tickLblPos val="nextTo"/>
        <c:crossAx val="65514880"/>
        <c:crosses val="autoZero"/>
        <c:crossBetween val="between"/>
        <c:minorUnit val="100"/>
      </c:valAx>
      <c:catAx>
        <c:axId val="65514880"/>
        <c:scaling>
          <c:orientation val="minMax"/>
        </c:scaling>
        <c:axPos val="b"/>
        <c:tickLblPos val="nextTo"/>
        <c:crossAx val="6551334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0"/>
      <c:depthPercent val="100"/>
      <c:perspective val="30"/>
    </c:view3D>
    <c:plotArea>
      <c:layout>
        <c:manualLayout>
          <c:layoutTarget val="inner"/>
          <c:xMode val="edge"/>
          <c:yMode val="edge"/>
          <c:x val="0.14060467869983501"/>
          <c:y val="6.1198579566321944E-2"/>
          <c:w val="0.8327735378424328"/>
          <c:h val="0.7485309352117099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9.8430719495935879E-3"/>
                  <c:y val="-0.2848955576691193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332,0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2.2748604540626612E-3"/>
                  <c:y val="-0.2626361491044105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301,2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1190593239679265E-2"/>
                  <c:y val="-0.2454374878127401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217,7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2.9051121944188484E-2"/>
                  <c:y val="-0.2596598709841734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930,9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4.3878574872636994E-2"/>
                  <c:y val="-0.2600361339822593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</a:t>
                    </a:r>
                    <a:r>
                      <a:rPr lang="ru-RU" b="1" dirty="0" smtClean="0"/>
                      <a:t> 161,9</a:t>
                    </a:r>
                    <a:endParaRPr lang="en-US" b="1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9157555213518687E-2"/>
                  <c:y val="-0.2014545121713419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</a:t>
                    </a:r>
                    <a:r>
                      <a:rPr lang="en-US" b="1" dirty="0"/>
                      <a:t> 239,8</a:t>
                    </a:r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6332</c:v>
                </c:pt>
                <c:pt idx="1">
                  <c:v>4301.2</c:v>
                </c:pt>
                <c:pt idx="2">
                  <c:v>3217.7</c:v>
                </c:pt>
                <c:pt idx="3">
                  <c:v>3930.9</c:v>
                </c:pt>
                <c:pt idx="4">
                  <c:v>5161.9000000000005</c:v>
                </c:pt>
                <c:pt idx="5">
                  <c:v>5239.8</c:v>
                </c:pt>
              </c:numCache>
            </c:numRef>
          </c:val>
        </c:ser>
        <c:shape val="cylinder"/>
        <c:axId val="74271360"/>
        <c:axId val="74277248"/>
        <c:axId val="0"/>
      </c:bar3DChart>
      <c:catAx>
        <c:axId val="742713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7030A0"/>
                </a:solidFill>
              </a:defRPr>
            </a:pPr>
            <a:endParaRPr lang="ru-RU"/>
          </a:p>
        </c:txPr>
        <c:crossAx val="74277248"/>
        <c:crosses val="autoZero"/>
        <c:auto val="1"/>
        <c:lblAlgn val="ctr"/>
        <c:lblOffset val="100"/>
      </c:catAx>
      <c:valAx>
        <c:axId val="74277248"/>
        <c:scaling>
          <c:orientation val="minMax"/>
          <c:max val="12000"/>
          <c:min val="0"/>
        </c:scaling>
        <c:axPos val="l"/>
        <c:majorGridlines/>
        <c:numFmt formatCode="#,##0" sourceLinked="0"/>
        <c:tickLblPos val="nextTo"/>
        <c:spPr>
          <a:noFill/>
        </c:spPr>
        <c:txPr>
          <a:bodyPr/>
          <a:lstStyle/>
          <a:p>
            <a:pPr>
              <a:defRPr b="0">
                <a:solidFill>
                  <a:srgbClr val="7030A0"/>
                </a:solidFill>
              </a:defRPr>
            </a:pPr>
            <a:endParaRPr lang="ru-RU"/>
          </a:p>
        </c:txPr>
        <c:crossAx val="74271360"/>
        <c:crosses val="autoZero"/>
        <c:crossBetween val="between"/>
        <c:majorUnit val="1000"/>
        <c:min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0.32153943300254489"/>
          <c:y val="8.4367190812914383E-2"/>
          <c:w val="0.61104390040451473"/>
          <c:h val="0.84909043158356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3"/>
          <c:dPt>
            <c:idx val="0"/>
            <c:spPr>
              <a:solidFill>
                <a:srgbClr val="CC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3A67F8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3274107620180812E-2"/>
                  <c:y val="2.9025922002406619E-2"/>
                </c:manualLayout>
              </c:layout>
              <c:showPercent val="1"/>
            </c:dLbl>
            <c:dLbl>
              <c:idx val="1"/>
              <c:layout>
                <c:manualLayout>
                  <c:x val="-2.1636877873108456E-2"/>
                  <c:y val="4.5976432557155292E-2"/>
                </c:manualLayout>
              </c:layout>
              <c:showPercent val="1"/>
            </c:dLbl>
            <c:dLbl>
              <c:idx val="2"/>
              <c:layout>
                <c:manualLayout>
                  <c:x val="7.9381548680383419E-3"/>
                  <c:y val="-2.9774469503388468E-2"/>
                </c:manualLayout>
              </c:layout>
              <c:showPercent val="1"/>
            </c:dLbl>
            <c:dLbl>
              <c:idx val="3"/>
              <c:layout>
                <c:manualLayout>
                  <c:x val="2.5559266999683472E-3"/>
                  <c:y val="-8.1288422080709508E-2"/>
                </c:manualLayout>
              </c:layout>
              <c:showPercent val="1"/>
            </c:dLbl>
            <c:dLbl>
              <c:idx val="4"/>
              <c:layout>
                <c:manualLayout>
                  <c:x val="6.2978982419144222E-2"/>
                  <c:y val="-5.265479361024700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2.7553869800630119E-2"/>
                  <c:y val="-7.8969235804389123E-3"/>
                </c:manualLayout>
              </c:layout>
              <c:showPercent val="1"/>
            </c:dLbl>
            <c:dLbl>
              <c:idx val="6"/>
              <c:layout>
                <c:manualLayout>
                  <c:x val="0.11048182801491649"/>
                  <c:y val="-7.7767047905322488E-3"/>
                </c:manualLayout>
              </c:layout>
              <c:showPercent val="1"/>
            </c:dLbl>
            <c:dLbl>
              <c:idx val="7"/>
              <c:layout>
                <c:manualLayout>
                  <c:x val="-1.3310889984970237E-2"/>
                  <c:y val="3.9078775849371708E-2"/>
                </c:manualLayout>
              </c:layout>
              <c:showPercent val="1"/>
            </c:dLbl>
            <c:dLbl>
              <c:idx val="8"/>
              <c:layout>
                <c:manualLayout>
                  <c:x val="-3.6869069055220291E-2"/>
                  <c:y val="-3.0549252705492792E-2"/>
                </c:manualLayout>
              </c:layout>
              <c:showPercent val="1"/>
            </c:dLbl>
            <c:dLbl>
              <c:idx val="9"/>
              <c:layout>
                <c:manualLayout>
                  <c:x val="7.4866157429049285E-2"/>
                  <c:y val="7.485733864202931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Percent val="1"/>
            </c:dLbl>
            <c:dLbl>
              <c:idx val="10"/>
              <c:layout>
                <c:manualLayout>
                  <c:x val="-2.7877274642440403E-2"/>
                  <c:y val="8.604494068550004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Percent val="1"/>
            </c:dLbl>
            <c:dLbl>
              <c:idx val="11"/>
              <c:layout>
                <c:manualLayout>
                  <c:x val="-5.6674782466518296E-2"/>
                  <c:y val="4.3340324677787735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Лист1!$A$2:$A$19</c:f>
              <c:strCache>
                <c:ptCount val="7"/>
                <c:pt idx="0">
                  <c:v>Общегосударственные вопросы - 3754,9</c:v>
                </c:pt>
                <c:pt idx="1">
                  <c:v>Национальная оборона  - 69,9</c:v>
                </c:pt>
                <c:pt idx="2">
                  <c:v>Национальная экономика -925,4</c:v>
                </c:pt>
                <c:pt idx="3">
                  <c:v>Жилищно-коммунальное хозяйство - 366,2</c:v>
                </c:pt>
                <c:pt idx="4">
                  <c:v>Культура и кинематография -3585,1</c:v>
                </c:pt>
                <c:pt idx="5">
                  <c:v>Физическая культура и спортт- 112,7</c:v>
                </c:pt>
                <c:pt idx="6">
                  <c:v>Национальная безопасность и правохранительная деятельность -191,9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 formatCode="General">
                  <c:v>3754.9</c:v>
                </c:pt>
                <c:pt idx="1">
                  <c:v>69.900000000000006</c:v>
                </c:pt>
                <c:pt idx="2" formatCode="General">
                  <c:v>925.4</c:v>
                </c:pt>
                <c:pt idx="3" formatCode="General">
                  <c:v>366.2</c:v>
                </c:pt>
                <c:pt idx="4" formatCode="General">
                  <c:v>3585.1</c:v>
                </c:pt>
                <c:pt idx="5" formatCode="General">
                  <c:v>112.7</c:v>
                </c:pt>
                <c:pt idx="6">
                  <c:v>191.9</c:v>
                </c:pt>
              </c:numCache>
            </c:numRef>
          </c:val>
        </c:ser>
      </c:pie3DChart>
    </c:plotArea>
    <c:legend>
      <c:legendPos val="l"/>
      <c:layout>
        <c:manualLayout>
          <c:xMode val="edge"/>
          <c:yMode val="edge"/>
          <c:x val="0"/>
          <c:y val="1.6444964643991047E-2"/>
          <c:w val="0.27684294460554437"/>
          <c:h val="0.87052749225046999"/>
        </c:manualLayout>
      </c:layout>
      <c:txPr>
        <a:bodyPr/>
        <a:lstStyle/>
        <a:p>
          <a:pPr>
            <a:defRPr sz="1200" b="0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4509406238068501"/>
          <c:y val="4.2632953095352713E-2"/>
          <c:w val="0.80070470780855263"/>
          <c:h val="0.699535532277482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4388779527559055E-2"/>
                  <c:y val="4.3966675660376361E-2"/>
                </c:manualLayout>
              </c:layout>
              <c:showVal val="1"/>
            </c:dLbl>
            <c:dLbl>
              <c:idx val="1"/>
              <c:layout>
                <c:manualLayout>
                  <c:x val="1.1113605689902771E-2"/>
                  <c:y val="1.2806910343295189E-2"/>
                </c:manualLayout>
              </c:layout>
              <c:showVal val="1"/>
            </c:dLbl>
            <c:dLbl>
              <c:idx val="2"/>
              <c:layout>
                <c:manualLayout>
                  <c:x val="-1.6330490027856991E-3"/>
                  <c:y val="-2.8860429649230881E-2"/>
                </c:manualLayout>
              </c:layout>
              <c:showVal val="1"/>
            </c:dLbl>
            <c:dLbl>
              <c:idx val="3"/>
              <c:layout>
                <c:manualLayout>
                  <c:x val="1.143134301949989E-2"/>
                  <c:y val="3.2067144054701E-3"/>
                </c:manualLayout>
              </c:layout>
              <c:showVal val="1"/>
            </c:dLbl>
            <c:dLbl>
              <c:idx val="4"/>
              <c:layout>
                <c:manualLayout>
                  <c:x val="2.1229637036214093E-2"/>
                  <c:y val="-6.0927573703931884E-2"/>
                </c:manualLayout>
              </c:layout>
              <c:showVal val="1"/>
            </c:dLbl>
            <c:dLbl>
              <c:idx val="5"/>
              <c:layout>
                <c:manualLayout>
                  <c:x val="3.919317606685678E-2"/>
                  <c:y val="-3.206714405470108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2011 год (факт)</c:v>
                </c:pt>
                <c:pt idx="1">
                  <c:v>2012 год (факт)</c:v>
                </c:pt>
                <c:pt idx="2">
                  <c:v>2013 год (факт)</c:v>
                </c:pt>
                <c:pt idx="3">
                  <c:v>2014 год (факт)</c:v>
                </c:pt>
                <c:pt idx="4">
                  <c:v>2015 год (факт)</c:v>
                </c:pt>
                <c:pt idx="5">
                  <c:v>2016 год (факт)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2179.1</c:v>
                </c:pt>
                <c:pt idx="1">
                  <c:v>2827.4</c:v>
                </c:pt>
                <c:pt idx="2">
                  <c:v>3476.1</c:v>
                </c:pt>
                <c:pt idx="3">
                  <c:v>3376.9</c:v>
                </c:pt>
                <c:pt idx="4">
                  <c:v>3391.7</c:v>
                </c:pt>
                <c:pt idx="5">
                  <c:v>3585.1</c:v>
                </c:pt>
              </c:numCache>
            </c:numRef>
          </c:val>
        </c:ser>
        <c:shape val="cylinder"/>
        <c:axId val="74259840"/>
        <c:axId val="74331264"/>
        <c:axId val="0"/>
      </c:bar3DChart>
      <c:catAx>
        <c:axId val="7425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331264"/>
        <c:crosses val="autoZero"/>
        <c:auto val="1"/>
        <c:lblAlgn val="ctr"/>
        <c:lblOffset val="100"/>
      </c:catAx>
      <c:valAx>
        <c:axId val="74331264"/>
        <c:scaling>
          <c:orientation val="minMax"/>
        </c:scaling>
        <c:axPos val="l"/>
        <c:majorGridlines/>
        <c:numFmt formatCode="#,##0" sourceLinked="0"/>
        <c:tickLblPos val="nextTo"/>
        <c:crossAx val="7425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4.0954724418375806E-3"/>
                  <c:y val="3.2058584827674517E-3"/>
                </c:manualLayout>
              </c:layout>
              <c:showVal val="1"/>
            </c:dLbl>
            <c:dLbl>
              <c:idx val="1"/>
              <c:layout>
                <c:manualLayout>
                  <c:x val="8.8957824479234254E-3"/>
                  <c:y val="3.1969376283991054E-2"/>
                </c:manualLayout>
              </c:layout>
              <c:showVal val="1"/>
            </c:dLbl>
            <c:dLbl>
              <c:idx val="2"/>
              <c:layout>
                <c:manualLayout>
                  <c:x val="4.3194967344151207E-3"/>
                  <c:y val="-5.9786436158694251E-2"/>
                </c:manualLayout>
              </c:layout>
              <c:showVal val="1"/>
            </c:dLbl>
            <c:dLbl>
              <c:idx val="3"/>
              <c:layout>
                <c:manualLayout>
                  <c:x val="3.1676309385710887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9111947750641819E-2"/>
                  <c:y val="5.978620077995088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(факт)</c:v>
                </c:pt>
                <c:pt idx="3">
                  <c:v>2015 год (факт)</c:v>
                </c:pt>
                <c:pt idx="4">
                  <c:v>2016 год (факт)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8434.7000000000007</c:v>
                </c:pt>
                <c:pt idx="1">
                  <c:v>7042.7</c:v>
                </c:pt>
                <c:pt idx="2">
                  <c:v>7578.1</c:v>
                </c:pt>
                <c:pt idx="3">
                  <c:v>8308.7000000000007</c:v>
                </c:pt>
                <c:pt idx="4">
                  <c:v>9006.1</c:v>
                </c:pt>
              </c:numCache>
            </c:numRef>
          </c:val>
        </c:ser>
        <c:shape val="cylinder"/>
        <c:axId val="74215808"/>
        <c:axId val="74217344"/>
        <c:axId val="0"/>
      </c:bar3DChart>
      <c:catAx>
        <c:axId val="74215808"/>
        <c:scaling>
          <c:orientation val="minMax"/>
        </c:scaling>
        <c:axPos val="b"/>
        <c:tickLblPos val="nextTo"/>
        <c:crossAx val="74217344"/>
        <c:crosses val="autoZero"/>
        <c:auto val="1"/>
        <c:lblAlgn val="ctr"/>
        <c:lblOffset val="100"/>
      </c:catAx>
      <c:valAx>
        <c:axId val="74217344"/>
        <c:scaling>
          <c:orientation val="minMax"/>
        </c:scaling>
        <c:axPos val="l"/>
        <c:majorGridlines/>
        <c:numFmt formatCode="#,##0" sourceLinked="0"/>
        <c:tickLblPos val="nextTo"/>
        <c:crossAx val="74215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A7F63-BBAF-4753-B0CA-823CDD2C92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C0113-581B-42E0-8378-55B5FCE92AE9}">
      <dgm:prSet/>
      <dgm:spPr/>
      <dgm:t>
        <a:bodyPr/>
        <a:lstStyle/>
        <a:p>
          <a:pPr rtl="0"/>
          <a:r>
            <a:rPr lang="ru-RU" dirty="0" smtClean="0"/>
            <a:t>Спасибо за внимание!</a:t>
          </a:r>
          <a:endParaRPr lang="ru-RU" dirty="0"/>
        </a:p>
      </dgm:t>
    </dgm:pt>
    <dgm:pt modelId="{341C66A9-8E48-494B-B530-F3DC7505E162}" type="parTrans" cxnId="{2C21D350-70DD-4398-8D79-8AECAF731CB6}">
      <dgm:prSet/>
      <dgm:spPr/>
      <dgm:t>
        <a:bodyPr/>
        <a:lstStyle/>
        <a:p>
          <a:endParaRPr lang="ru-RU"/>
        </a:p>
      </dgm:t>
    </dgm:pt>
    <dgm:pt modelId="{71CA7DCC-EBA3-4AB2-B2BB-39059927A1F0}" type="sibTrans" cxnId="{2C21D350-70DD-4398-8D79-8AECAF731CB6}">
      <dgm:prSet/>
      <dgm:spPr/>
      <dgm:t>
        <a:bodyPr/>
        <a:lstStyle/>
        <a:p>
          <a:endParaRPr lang="ru-RU"/>
        </a:p>
      </dgm:t>
    </dgm:pt>
    <dgm:pt modelId="{2FB62DF2-D6F3-4283-B8D8-1656B7EE5C8D}" type="pres">
      <dgm:prSet presAssocID="{2F3A7F63-BBAF-4753-B0CA-823CDD2C929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B37EB1-EA36-43CA-A0F5-84888AEE2A05}" type="pres">
      <dgm:prSet presAssocID="{2F3A7F63-BBAF-4753-B0CA-823CDD2C9295}" presName="pyramid" presStyleLbl="node1" presStyleIdx="0" presStyleCnt="1"/>
      <dgm:spPr/>
    </dgm:pt>
    <dgm:pt modelId="{C2ED737E-A504-4257-A61F-E9117017309C}" type="pres">
      <dgm:prSet presAssocID="{2F3A7F63-BBAF-4753-B0CA-823CDD2C9295}" presName="theList" presStyleCnt="0"/>
      <dgm:spPr/>
    </dgm:pt>
    <dgm:pt modelId="{8D6EE452-1575-412F-B064-1FAC97860864}" type="pres">
      <dgm:prSet presAssocID="{DE9C0113-581B-42E0-8378-55B5FCE92AE9}" presName="aNode" presStyleLbl="fgAcc1" presStyleIdx="0" presStyleCnt="1" custScaleX="140485" custLinFactNeighborX="679" custLinFactNeighborY="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5B7F1-2205-49E7-BE42-E1F0700C33F8}" type="pres">
      <dgm:prSet presAssocID="{DE9C0113-581B-42E0-8378-55B5FCE92AE9}" presName="aSpace" presStyleCnt="0"/>
      <dgm:spPr/>
    </dgm:pt>
  </dgm:ptLst>
  <dgm:cxnLst>
    <dgm:cxn modelId="{7ABCC4C0-428C-4EF8-927A-EB5E7ACB7929}" type="presOf" srcId="{2F3A7F63-BBAF-4753-B0CA-823CDD2C9295}" destId="{2FB62DF2-D6F3-4283-B8D8-1656B7EE5C8D}" srcOrd="0" destOrd="0" presId="urn:microsoft.com/office/officeart/2005/8/layout/pyramid2"/>
    <dgm:cxn modelId="{2C21D350-70DD-4398-8D79-8AECAF731CB6}" srcId="{2F3A7F63-BBAF-4753-B0CA-823CDD2C9295}" destId="{DE9C0113-581B-42E0-8378-55B5FCE92AE9}" srcOrd="0" destOrd="0" parTransId="{341C66A9-8E48-494B-B530-F3DC7505E162}" sibTransId="{71CA7DCC-EBA3-4AB2-B2BB-39059927A1F0}"/>
    <dgm:cxn modelId="{22D36A40-BCB2-49E9-ADDC-A212454C333B}" type="presOf" srcId="{DE9C0113-581B-42E0-8378-55B5FCE92AE9}" destId="{8D6EE452-1575-412F-B064-1FAC97860864}" srcOrd="0" destOrd="0" presId="urn:microsoft.com/office/officeart/2005/8/layout/pyramid2"/>
    <dgm:cxn modelId="{3345CC77-97CC-498A-AF64-28AEB6CFE980}" type="presParOf" srcId="{2FB62DF2-D6F3-4283-B8D8-1656B7EE5C8D}" destId="{A6B37EB1-EA36-43CA-A0F5-84888AEE2A05}" srcOrd="0" destOrd="0" presId="urn:microsoft.com/office/officeart/2005/8/layout/pyramid2"/>
    <dgm:cxn modelId="{CFE51EC8-0EF5-4E61-98C5-1D4F5D7D0F09}" type="presParOf" srcId="{2FB62DF2-D6F3-4283-B8D8-1656B7EE5C8D}" destId="{C2ED737E-A504-4257-A61F-E9117017309C}" srcOrd="1" destOrd="0" presId="urn:microsoft.com/office/officeart/2005/8/layout/pyramid2"/>
    <dgm:cxn modelId="{40D7F1F5-E021-4747-BEC5-7CD0E3BEF08A}" type="presParOf" srcId="{C2ED737E-A504-4257-A61F-E9117017309C}" destId="{8D6EE452-1575-412F-B064-1FAC97860864}" srcOrd="0" destOrd="0" presId="urn:microsoft.com/office/officeart/2005/8/layout/pyramid2"/>
    <dgm:cxn modelId="{512B9781-A9FB-4666-ACD8-07FDC7F02F8F}" type="presParOf" srcId="{C2ED737E-A504-4257-A61F-E9117017309C}" destId="{B1B5B7F1-2205-49E7-BE42-E1F0700C33F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B37EB1-EA36-43CA-A0F5-84888AEE2A05}">
      <dsp:nvSpPr>
        <dsp:cNvPr id="0" name=""/>
        <dsp:cNvSpPr/>
      </dsp:nvSpPr>
      <dsp:spPr>
        <a:xfrm>
          <a:off x="-24159" y="0"/>
          <a:ext cx="5472608" cy="54726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EE452-1575-412F-B064-1FAC97860864}">
      <dsp:nvSpPr>
        <dsp:cNvPr id="0" name=""/>
        <dsp:cNvSpPr/>
      </dsp:nvSpPr>
      <dsp:spPr>
        <a:xfrm>
          <a:off x="1992079" y="576065"/>
          <a:ext cx="4997325" cy="3890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Спасибо за внимание!</a:t>
          </a:r>
          <a:endParaRPr lang="ru-RU" sz="5800" kern="1200" dirty="0"/>
        </a:p>
      </dsp:txBody>
      <dsp:txXfrm>
        <a:off x="1992079" y="576065"/>
        <a:ext cx="4997325" cy="389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0.59308</cdr:x>
      <cdr:y>0.40707</cdr:y>
    </cdr:from>
    <cdr:to>
      <cdr:x>0.73809</cdr:x>
      <cdr:y>0.48503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20111324">
          <a:off x="4526913" y="1928557"/>
          <a:ext cx="1106839" cy="369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23,8%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0.61184</cdr:x>
      <cdr:y>0.24895</cdr:y>
    </cdr:from>
    <cdr:to>
      <cdr:x>0.67149</cdr:x>
      <cdr:y>0.47516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8401313">
          <a:off x="4542185" y="1201944"/>
          <a:ext cx="895891" cy="46389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0.62347</cdr:x>
      <cdr:y>0.17178</cdr:y>
    </cdr:from>
    <cdr:to>
      <cdr:x>0.67376</cdr:x>
      <cdr:y>0.49343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18803724">
          <a:off x="4407245" y="1121697"/>
          <a:ext cx="1273876" cy="391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      </a:t>
          </a:r>
          <a:r>
            <a:rPr lang="ru-RU" sz="1400" dirty="0" smtClean="0"/>
            <a:t>0,4%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0.68892</cdr:x>
      <cdr:y>0.31129</cdr:y>
    </cdr:from>
    <cdr:to>
      <cdr:x>0.81473</cdr:x>
      <cdr:y>0.4784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433706">
          <a:off x="5357626" y="1232827"/>
          <a:ext cx="978408" cy="6618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5,7%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592B24-E2FA-4286-91A0-101ABD42781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257C2-0383-4B1A-A65D-1F02D861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ergey\Мои документы\Мои рисунки\MD86ACASP7IJWCAFEQJE3CAC9ZFT3CA12ZPGGCA9T0NDKCA6PXJ0QCAPWA582CAK01GDACAJRO2L3CAYYLWPUCAGEFE5KCAPRLWTWCAYZ1GQ1CAOJ9YAFCAFR4YMQCAIKZUE0CA0H8FGVCAP09WMECA86126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3717032"/>
            <a:ext cx="2612619" cy="10001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1974" y="1012812"/>
            <a:ext cx="6714402" cy="3416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 исполнении бюджета Парамоновского сельского поселения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Морозовского  района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2016 год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09120"/>
            <a:ext cx="3397297" cy="138499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Подготовлена</a:t>
            </a:r>
          </a:p>
          <a:p>
            <a:pPr algn="ctr"/>
            <a:r>
              <a:rPr lang="ru-RU" sz="1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сектором экономики и финансов администрации Парамоновского сельского поселения</a:t>
            </a:r>
          </a:p>
        </p:txBody>
      </p:sp>
      <p:pic>
        <p:nvPicPr>
          <p:cNvPr id="9" name="Picture 4" descr="D:\Users\Volzhenina\Desktop\ДЛЯ СЛАЙДОВ\3195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4437112"/>
            <a:ext cx="3738146" cy="1439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726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e192781184c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785786" y="571480"/>
            <a:ext cx="7665104" cy="5572164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9142389"/>
              </p:ext>
            </p:extLst>
          </p:nvPr>
        </p:nvGraphicFramePr>
        <p:xfrm>
          <a:off x="755577" y="1844824"/>
          <a:ext cx="838842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71435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поступления собственных доходов Парамоновского сельского поселения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29388" y="785794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тыс. рублей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7977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5433210"/>
              </p:ext>
            </p:extLst>
          </p:nvPr>
        </p:nvGraphicFramePr>
        <p:xfrm>
          <a:off x="899592" y="1124744"/>
          <a:ext cx="7344817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620688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собственных доходов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Парамоновского сельского поселения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2016 году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8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484_1_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857">
            <a:off x="5649844" y="4052102"/>
            <a:ext cx="3062272" cy="25050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bea6a7930f4aa479b58c0c82bf286c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2571768" cy="1767266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1632833"/>
              </p:ext>
            </p:extLst>
          </p:nvPr>
        </p:nvGraphicFramePr>
        <p:xfrm>
          <a:off x="-396552" y="1988840"/>
          <a:ext cx="97930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31840" y="332656"/>
            <a:ext cx="50285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Динамика поступлений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налога на доходы физических лиц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в бюджет Парамоновского сельского поселения Морозовского района</a:t>
            </a:r>
            <a:endParaRPr lang="ru-RU" sz="2000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43702" y="2000240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тыс. рублей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756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stovskaja-oblast.jpg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786" y="1357298"/>
            <a:ext cx="7572428" cy="471490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029538"/>
              </p:ext>
            </p:extLst>
          </p:nvPr>
        </p:nvGraphicFramePr>
        <p:xfrm>
          <a:off x="0" y="1571612"/>
          <a:ext cx="9324528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260648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Безвозмездные поступления в бюджет Парамоновского сельского поселения Морозовского района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28662" y="5786454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тыс. рублей</a:t>
            </a: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71800" y="3212976"/>
            <a:ext cx="72008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7984" y="3933056"/>
            <a:ext cx="948030" cy="429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 rot="2410069">
            <a:off x="2688377" y="3632249"/>
            <a:ext cx="970238" cy="31935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-32,1</a:t>
            </a:r>
            <a:r>
              <a:rPr lang="ru-RU" sz="1800" dirty="0" smtClean="0">
                <a:solidFill>
                  <a:sysClr val="windowText" lastClr="000000"/>
                </a:solidFill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</a:rPr>
              <a:t>%</a:t>
            </a:r>
            <a:endParaRPr lang="ru-RU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 rot="1569713">
            <a:off x="3703717" y="4030029"/>
            <a:ext cx="1150868" cy="24841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25,2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 rot="1569713">
            <a:off x="4279373" y="3743750"/>
            <a:ext cx="1158824" cy="24841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18,1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 rot="1569713">
            <a:off x="5237532" y="3432807"/>
            <a:ext cx="728260" cy="24841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506780" y="3717032"/>
            <a:ext cx="86542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 rot="1569713">
            <a:off x="4589460" y="4224894"/>
            <a:ext cx="728260" cy="24841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516216" y="414908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329695">
            <a:off x="6495801" y="3773181"/>
            <a:ext cx="101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</a:rPr>
              <a:t>1,5 %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65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4168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расходов бюджета  Парамоновского сельского поселения Морозовского района в 2016 году 9006,1  тыс. рублей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4616602"/>
              </p:ext>
            </p:extLst>
          </p:nvPr>
        </p:nvGraphicFramePr>
        <p:xfrm>
          <a:off x="467544" y="1412776"/>
          <a:ext cx="828091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04248" y="1475492"/>
            <a:ext cx="145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6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in_1250859693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785786" y="2428868"/>
            <a:ext cx="7548582" cy="3833806"/>
          </a:xfrm>
          <a:prstGeom prst="rect">
            <a:avLst/>
          </a:prstGeom>
        </p:spPr>
      </p:pic>
      <p:pic>
        <p:nvPicPr>
          <p:cNvPr id="7" name="Рисунок 6" descr="2900cd310e4b116041b278d84d9cd8144ffeb1fe633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2357454" cy="163658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8690630"/>
              </p:ext>
            </p:extLst>
          </p:nvPr>
        </p:nvGraphicFramePr>
        <p:xfrm>
          <a:off x="0" y="2060848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28926" y="571480"/>
            <a:ext cx="56035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расходов бюджета Парамоновского сельского поселения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Морозовского района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культуру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916832"/>
            <a:ext cx="145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0335852">
            <a:off x="3612641" y="3475047"/>
            <a:ext cx="1147508" cy="48463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newspic_big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775265" y="4941168"/>
            <a:ext cx="1563551" cy="1440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 rot="20340893">
            <a:off x="3800276" y="3534400"/>
            <a:ext cx="1047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24,5%</a:t>
            </a: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 rot="20323972">
            <a:off x="2672244" y="3594825"/>
            <a:ext cx="995470" cy="43204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250768">
            <a:off x="2865328" y="3339686"/>
            <a:ext cx="79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400" dirty="0" smtClean="0"/>
              <a:t>22,9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088212">
            <a:off x="4475908" y="2725200"/>
            <a:ext cx="1107241" cy="48463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362303">
            <a:off x="4537898" y="2788828"/>
            <a:ext cx="861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2,9%</a:t>
            </a:r>
            <a:endParaRPr lang="ru-RU" dirty="0"/>
          </a:p>
        </p:txBody>
      </p:sp>
      <p:pic>
        <p:nvPicPr>
          <p:cNvPr id="1026" name="Picture 2" descr="\\Gamaunova\папка обмена\фото\IMG_5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83768" cy="2000813"/>
          </a:xfrm>
          <a:prstGeom prst="rect">
            <a:avLst/>
          </a:prstGeom>
          <a:noFill/>
        </p:spPr>
      </p:pic>
      <p:pic>
        <p:nvPicPr>
          <p:cNvPr id="2" name="Picture 2" descr="\\Gamaunova\папка обмена\фото\фина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7579" y="5013176"/>
            <a:ext cx="1446421" cy="1512168"/>
          </a:xfrm>
          <a:prstGeom prst="rect">
            <a:avLst/>
          </a:prstGeom>
          <a:noFill/>
        </p:spPr>
      </p:pic>
      <p:pic>
        <p:nvPicPr>
          <p:cNvPr id="1027" name="Picture 3" descr="\\Gamaunova\папка обмена\фото\IMG_39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1807664" cy="139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2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vestissement-sicav1.jpeg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24" y="714356"/>
            <a:ext cx="7429552" cy="542928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5669161"/>
              </p:ext>
            </p:extLst>
          </p:nvPr>
        </p:nvGraphicFramePr>
        <p:xfrm>
          <a:off x="0" y="1988840"/>
          <a:ext cx="8820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764704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расходов бюджета Парамоновского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поселения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Морозовского района на реализацию муниципальных программ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2000240"/>
            <a:ext cx="145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1191126">
            <a:off x="3315513" y="3884333"/>
            <a:ext cx="717842" cy="484632"/>
          </a:xfrm>
          <a:prstGeom prst="stripedRightArrow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164264">
            <a:off x="3021351" y="386929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-16,5 %</a:t>
            </a:r>
            <a:endParaRPr lang="ru-RU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19667338">
            <a:off x="3814752" y="3646373"/>
            <a:ext cx="1225710" cy="484632"/>
          </a:xfrm>
          <a:prstGeom prst="stripedRightArrow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506965">
            <a:off x="4109728" y="37429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7,1%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50846">
            <a:off x="4765413" y="3056047"/>
            <a:ext cx="945999" cy="7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092262">
            <a:off x="4894859" y="3261081"/>
            <a:ext cx="78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8,8%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9763722">
            <a:off x="5779347" y="3932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8,4%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71600" y="620688"/>
          <a:ext cx="696524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259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1105</TotalTime>
  <Words>232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ФО Волгодонского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Гаврилов</dc:creator>
  <cp:lastModifiedBy>User</cp:lastModifiedBy>
  <cp:revision>199</cp:revision>
  <dcterms:created xsi:type="dcterms:W3CDTF">2013-03-12T09:43:15Z</dcterms:created>
  <dcterms:modified xsi:type="dcterms:W3CDTF">2017-09-22T12:23:12Z</dcterms:modified>
</cp:coreProperties>
</file>