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307" r:id="rId4"/>
    <p:sldId id="316" r:id="rId5"/>
    <p:sldId id="317" r:id="rId6"/>
    <p:sldId id="318" r:id="rId7"/>
    <p:sldId id="325" r:id="rId8"/>
    <p:sldId id="326" r:id="rId9"/>
    <p:sldId id="306" r:id="rId10"/>
    <p:sldId id="303" r:id="rId11"/>
    <p:sldId id="320" r:id="rId12"/>
    <p:sldId id="321" r:id="rId13"/>
    <p:sldId id="308" r:id="rId14"/>
    <p:sldId id="322" r:id="rId15"/>
    <p:sldId id="323" r:id="rId16"/>
    <p:sldId id="324" r:id="rId17"/>
    <p:sldId id="264" r:id="rId1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8"/>
    <p:restoredTop sz="91916"/>
  </p:normalViewPr>
  <p:slideViewPr>
    <p:cSldViewPr showGuides="1">
      <p:cViewPr>
        <p:scale>
          <a:sx n="75" d="100"/>
          <a:sy n="75" d="100"/>
        </p:scale>
        <p:origin x="-35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F22F6B-5FBC-4780-9836-62629088644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341DC-3ED3-404C-BCE8-A98341E8EE0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altLang="ru-RU" dirty="0">
                <a:latin typeface="Trebuchet MS" panose="020B0603020202020204" pitchFamily="34" charset="0"/>
              </a:rPr>
            </a:fld>
            <a:endParaRPr lang="ru-RU" alt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429BC-EEF2-4D0A-84B6-CDCB56B29AD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paramonovskoe-sp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350" y="2997200"/>
            <a:ext cx="6400800" cy="2808288"/>
          </a:xfrm>
          <a:prstGeom prst="rect">
            <a:avLst/>
          </a:prstGeom>
          <a:gradFill rotWithShape="1"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9525" cmpd="sng">
            <a:noFill/>
            <a:prstDash val="solid"/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/>
          <a:lstStyle/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ru-RU" sz="2600" b="1" kern="1200" baseline="0" dirty="0">
                <a:latin typeface="Times New Roman" panose="02020603050405020304" pitchFamily="18" charset="0"/>
                <a:ea typeface="+mn-ea"/>
              </a:rPr>
              <a:t>подготовлен на основании  </a:t>
            </a: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 решения  Собрания депутатов</a:t>
            </a:r>
            <a:endParaRPr sz="2600" b="1" kern="1200" baseline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бюджете Парамоновского сельского поселения </a:t>
            </a:r>
            <a:endParaRPr sz="2600" b="1" kern="1200" baseline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Морозовского района </a:t>
            </a:r>
            <a:r>
              <a:rPr sz="2600" b="1" kern="1200" baseline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endParaRPr sz="2600" b="1" kern="1200" baseline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плановый </a:t>
            </a:r>
            <a:r>
              <a:rPr sz="2600" b="1" kern="1200" baseline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600" b="1" kern="1200" baseline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годов»</a:t>
            </a:r>
            <a:endParaRPr sz="2600" b="1" kern="1200" baseline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5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ru-RU" altLang="ru-RU" sz="1600" kern="1200" baseline="0" dirty="0">
              <a:latin typeface="Times New Roman" panose="02020603050405020304" pitchFamily="18" charset="0"/>
              <a:ea typeface="+mn-ea"/>
            </a:endParaRPr>
          </a:p>
          <a:p>
            <a:pPr defTabSz="914400" eaLnBrk="1" hangingPunct="1">
              <a:lnSpc>
                <a:spcPct val="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sz="1500" kern="1200" baseline="0" dirty="0"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</a:t>
            </a:r>
            <a:endParaRPr kumimoji="0" lang="ru-RU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latin typeface="Trebuchet MS" panose="020B0603020202020204" pitchFamily="34" charset="0"/>
              </a:rPr>
              <a:t>Дорожный фонд</a:t>
            </a:r>
            <a:endParaRPr sz="2400" dirty="0">
              <a:latin typeface="Trebuchet MS" panose="020B0603020202020204" pitchFamily="34" charset="0"/>
            </a:endParaRP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latin typeface="Constantia" panose="02030602050306030303" pitchFamily="18" charset="0"/>
              </a:rPr>
              <a:t>Расходы на общегосударственные вопросы</a:t>
            </a:r>
            <a:endParaRPr sz="2400" dirty="0">
              <a:latin typeface="Constantia" panose="02030602050306030303" pitchFamily="18" charset="0"/>
            </a:endParaRPr>
          </a:p>
        </p:txBody>
      </p:sp>
      <p:sp>
        <p:nvSpPr>
          <p:cNvPr id="14344" name="Прямоугольник 3"/>
          <p:cNvSpPr/>
          <p:nvPr/>
        </p:nvSpPr>
        <p:spPr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 оплату расходов по всем общегосударственным вопросам Парамоновского сельского поселения :</a:t>
            </a:r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345" name="Таблица 14344"/>
          <p:cNvGraphicFramePr/>
          <p:nvPr/>
        </p:nvGraphicFramePr>
        <p:xfrm>
          <a:off x="539750" y="2636838"/>
          <a:ext cx="8280400" cy="3799889"/>
        </p:xfrm>
        <a:graphic>
          <a:graphicData uri="http://schemas.openxmlformats.org/drawingml/2006/table">
            <a:tbl>
              <a:tblPr/>
              <a:tblGrid>
                <a:gridCol w="3455988"/>
                <a:gridCol w="1584325"/>
                <a:gridCol w="1512887"/>
                <a:gridCol w="1727200"/>
              </a:tblGrid>
              <a:tr h="958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Функционирование Администрации Парамоновского сельского поселения </a:t>
                      </a:r>
                      <a:endParaRPr lang="ru-RU" altLang="en-US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8034,3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8286,1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8658,8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7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altLang="en-US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48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  <a:endParaRPr lang="ru-RU" altLang="en-US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Резервные фонды</a:t>
                      </a:r>
                      <a:endParaRPr lang="ru-RU" altLang="en-US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altLang="en-US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Другие общегосударственные вопросы</a:t>
                      </a:r>
                      <a:endParaRPr lang="ru-RU" altLang="en-US" sz="1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78,2</a:t>
                      </a:r>
                      <a:endParaRPr lang="ru-RU" altLang="en-US" sz="1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458,0</a:t>
                      </a:r>
                      <a:endParaRPr lang="ru-RU" altLang="en-US" sz="1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814,7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4377" name="Picture 2" descr="C:\Documents and Settings\user\Local Settings\Temporary Internet Files\Content.IE5\L7VV42U1\MM900178279[1]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8313" y="549275"/>
            <a:ext cx="834390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latin typeface="Times New Roman" panose="02020603050405020304" pitchFamily="18" charset="0"/>
              </a:rPr>
              <a:t>Расходы бюджета на национальную оборону</a:t>
            </a:r>
            <a:endParaRPr sz="2400" dirty="0">
              <a:latin typeface="Constantia" panose="02030602050306030303" pitchFamily="18" charset="0"/>
            </a:endParaRPr>
          </a:p>
        </p:txBody>
      </p:sp>
      <p:sp>
        <p:nvSpPr>
          <p:cNvPr id="15363" name="Прямоугольник 6"/>
          <p:cNvSpPr/>
          <p:nvPr/>
        </p:nvSpPr>
        <p:spPr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На </a:t>
            </a:r>
            <a:r>
              <a:rPr b="1" dirty="0">
                <a:solidFill>
                  <a:schemeClr val="accent2"/>
                </a:solidFill>
                <a:latin typeface="Trebuchet MS" panose="020B0603020202020204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 dirty="0">
                <a:latin typeface="Trebuchet MS" panose="020B0603020202020204" pitchFamily="34" charset="0"/>
              </a:rPr>
              <a:t>:</a:t>
            </a:r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5364" name="Таблица 15363"/>
          <p:cNvGraphicFramePr/>
          <p:nvPr/>
        </p:nvGraphicFramePr>
        <p:xfrm>
          <a:off x="900113" y="2708275"/>
          <a:ext cx="7775575" cy="1122411"/>
        </p:xfrm>
        <a:graphic>
          <a:graphicData uri="http://schemas.openxmlformats.org/drawingml/2006/table">
            <a:tbl>
              <a:tblPr/>
              <a:tblGrid>
                <a:gridCol w="2735263"/>
                <a:gridCol w="2592387"/>
                <a:gridCol w="2447925"/>
              </a:tblGrid>
              <a:tr h="817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26,9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31,3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378" name="Picture 2" descr="https://media.moddb.com/images/groups/1/3/2074/v18_RTR2M62H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32363" y="4200525"/>
            <a:ext cx="3713162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4" descr="https://fb.ru/misc/i/gallery/20380/251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113" y="4149725"/>
            <a:ext cx="3600450" cy="244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389" name="Таблица 16388"/>
          <p:cNvGraphicFramePr/>
          <p:nvPr/>
        </p:nvGraphicFramePr>
        <p:xfrm>
          <a:off x="611188" y="3429000"/>
          <a:ext cx="7921625" cy="2176463"/>
        </p:xfrm>
        <a:graphic>
          <a:graphicData uri="http://schemas.openxmlformats.org/drawingml/2006/table">
            <a:tbl>
              <a:tblPr/>
              <a:tblGrid>
                <a:gridCol w="3889375"/>
                <a:gridCol w="1511300"/>
                <a:gridCol w="1296988"/>
                <a:gridCol w="1223962"/>
              </a:tblGrid>
              <a:tr h="949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Наименование</a:t>
                      </a:r>
                      <a:endParaRPr lang="ru-RU" altLang="en-US" sz="1200" dirty="0">
                        <a:latin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2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</a:t>
                      </a:r>
                      <a:endParaRPr sz="12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2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</a:t>
                      </a:r>
                      <a:endParaRPr sz="12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2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</a:t>
                      </a:r>
                      <a:endParaRPr lang="ru-RU" altLang="en-US" sz="1200" dirty="0">
                        <a:latin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527,4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ИТОГО расходы </a:t>
                      </a:r>
                      <a:endParaRPr lang="ru-RU" altLang="en-US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527,4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42" marB="45642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411" name="Прямоугольник 2"/>
          <p:cNvSpPr/>
          <p:nvPr/>
        </p:nvSpPr>
        <p:spPr>
          <a:xfrm>
            <a:off x="2916238" y="1700213"/>
            <a:ext cx="5832475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rebuchet MS" panose="020B0603020202020204" pitchFamily="34" charset="0"/>
              </a:rPr>
              <a:t>Объем расходов местного  бюджета по разделу «Национальная безопасность и правоохранительная деятельность» составил: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pic>
        <p:nvPicPr>
          <p:cNvPr id="16412" name="Picture 25" descr="https://cf.ppt-online.org/files/slide/p/PvlKaENMC6t3Ocxo4b5HmZIjhd2AzQBp9sqSTy/slide-13.jpg"/>
          <p:cNvPicPr>
            <a:picLocks noChangeAspect="1"/>
          </p:cNvPicPr>
          <p:nvPr/>
        </p:nvPicPr>
        <p:blipFill>
          <a:blip r:embed="rId1" cstate="print"/>
          <a:srcRect l="49709" t="46619" r="9222" b="9029"/>
          <a:stretch>
            <a:fillRect/>
          </a:stretch>
        </p:blipFill>
        <p:spPr>
          <a:xfrm>
            <a:off x="468313" y="1341438"/>
            <a:ext cx="2301875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3" name="AutoShape 30" descr="ОБЕСПЕЧЕНИЕ ПОЖАРНОЙ БЕЗОПАСНОСТИ НА СНТ | Администрация Муниципального  образования поселка Боровский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414" name="AutoShape 32" descr="ОБЕСПЕЧЕНИЕ ПОЖАРНОЙ БЕЗОПАСНОСТИ НА СНТ | Администрация Муниципального  образования поселка Боровский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415" name="AutoShape 34" descr="ОБЕСПЕЧЕНИЕ ПОЖАРНОЙ БЕЗОПАСНОСТИ НА СНТ | Администрация Муниципального  образования поселка Боровский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416" name="AutoShape 36" descr="ОБЕСПЕЧЕНИЕ ПОЖАРНОЙ БЕЗОПАСНОСТИ НА СНТ | Администрация Муниципального  образования поселка Боровский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260350"/>
            <a:ext cx="87137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chemeClr val="accent2"/>
                </a:solidFill>
                <a:latin typeface="Constantia" panose="02030602050306030303" pitchFamily="18" charset="0"/>
              </a:rPr>
              <a:t>Расходы на жилищно-коммунальное хозяйство</a:t>
            </a:r>
            <a:endParaRPr sz="2400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7411" name="Прямоугольник 3"/>
          <p:cNvSpPr/>
          <p:nvPr/>
        </p:nvSpPr>
        <p:spPr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жилищно-коммунального хозяйства предусмотрены средства в следующих объемах:</a:t>
            </a:r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7412" name="Таблица 17411"/>
          <p:cNvGraphicFramePr/>
          <p:nvPr/>
        </p:nvGraphicFramePr>
        <p:xfrm>
          <a:off x="684213" y="1773238"/>
          <a:ext cx="7775575" cy="1597708"/>
        </p:xfrm>
        <a:graphic>
          <a:graphicData uri="http://schemas.openxmlformats.org/drawingml/2006/table">
            <a:tbl>
              <a:tblPr/>
              <a:tblGrid>
                <a:gridCol w="1871663"/>
                <a:gridCol w="1487487"/>
                <a:gridCol w="2208213"/>
                <a:gridCol w="2208212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Коммунальное хозяйство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Благоустройство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2514,1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7434" name="Picture 28" descr="C:\Users\Пользователь\Desktop\ПРЕЗЕНТАЦИЯ\photo_2022-10-15_17-59-1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7088" y="3644900"/>
            <a:ext cx="36131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 descr="C:\Users\Пользователь\Desktop\ПРЕЗЕНТАЦИЯ\photo_2022-04-20_21-36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463" y="3662363"/>
            <a:ext cx="3575050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chemeClr val="accent2"/>
                </a:solidFill>
                <a:latin typeface="Trebuchet MS" panose="020B0603020202020204" pitchFamily="34" charset="0"/>
              </a:rPr>
              <a:t>Расходы бюджета на культуру, кинематографию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8437" name="Прямоугольник 4"/>
          <p:cNvSpPr/>
          <p:nvPr/>
        </p:nvSpPr>
        <p:spPr>
          <a:xfrm>
            <a:off x="179388" y="908050"/>
            <a:ext cx="8964612" cy="329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Парамоновского 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  <a:endParaRPr lang="ru-RU" alt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функций осуществляется бюджетными учреждениями :</a:t>
            </a:r>
            <a:endParaRPr lang="ru-RU" alt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«Парамоновский СДК Парамоновского сельского поселения»</a:t>
            </a:r>
            <a:endParaRPr lang="ru-RU" alt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  <a:endParaRPr lang="ru-RU" alt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8438" name="Таблица 18437"/>
          <p:cNvGraphicFramePr/>
          <p:nvPr/>
        </p:nvGraphicFramePr>
        <p:xfrm>
          <a:off x="323850" y="3141663"/>
          <a:ext cx="8351838" cy="792163"/>
        </p:xfrm>
        <a:graphic>
          <a:graphicData uri="http://schemas.openxmlformats.org/drawingml/2006/table">
            <a:tbl>
              <a:tblPr/>
              <a:tblGrid>
                <a:gridCol w="2879725"/>
                <a:gridCol w="2663825"/>
                <a:gridCol w="2808288"/>
              </a:tblGrid>
              <a:tr h="43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5 394</a:t>
                      </a:r>
                      <a:r>
                        <a:rPr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5 394,3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4 361,9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pic>
        <p:nvPicPr>
          <p:cNvPr id="3" name="Изображение 2" descr="ec196916-2478-42bb-86a6-66b8c8655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4028440"/>
            <a:ext cx="4533265" cy="2816225"/>
          </a:xfrm>
          <a:prstGeom prst="rect">
            <a:avLst/>
          </a:prstGeom>
        </p:spPr>
      </p:pic>
      <p:pic>
        <p:nvPicPr>
          <p:cNvPr id="4" name="Изображение 3" descr="493ff745-e021-4f33-9ab5-c8498289ec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45" y="4029075"/>
            <a:ext cx="459295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физическая культура и спорт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Прямоугольник 8"/>
          <p:cNvSpPr/>
          <p:nvPr/>
        </p:nvSpPr>
        <p:spPr>
          <a:xfrm>
            <a:off x="0" y="765175"/>
            <a:ext cx="8459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9460" name="Таблица 19459"/>
          <p:cNvGraphicFramePr/>
          <p:nvPr/>
        </p:nvGraphicFramePr>
        <p:xfrm>
          <a:off x="755650" y="1557338"/>
          <a:ext cx="7848600" cy="1027113"/>
        </p:xfrm>
        <a:graphic>
          <a:graphicData uri="http://schemas.openxmlformats.org/drawingml/2006/table">
            <a:tbl>
              <a:tblPr/>
              <a:tblGrid>
                <a:gridCol w="2860675"/>
                <a:gridCol w="2714625"/>
                <a:gridCol w="2273300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en-US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</a:rPr>
                        <a:t>398,0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</a:rPr>
                        <a:t>292,9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286,2</a:t>
                      </a:r>
                      <a:endParaRPr lang="ru-RU" altLang="en-US" sz="1400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19474" name="Picture 21" descr="C:\Users\Пользователь\Desktop\ПРЕЗЕНТАЦИЯ\photo_2022-08-13_15-44-4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5605" y="2781300"/>
            <a:ext cx="3292475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Рисунок 3" descr="спор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850" y="5084763"/>
            <a:ext cx="1655763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Замещающее содержимое 2" descr="b8a79ac4-c30f-4ee2-9306-3b26f128e4ed"/>
          <p:cNvPicPr>
            <a:picLocks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08400" y="2785110"/>
            <a:ext cx="4127500" cy="2833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C3260C"/>
              </a:buClr>
              <a:buSzPct val="130000"/>
            </a:pPr>
            <a:r>
              <a:rPr lang="ru-RU" altLang="ru-RU"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 проектом решения Собрания депутатов Парамоновского сельского поселения «</a:t>
            </a:r>
            <a:r>
              <a:rPr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бюджете Парамоновского сельского поселения  Морозовского района </a:t>
            </a:r>
            <a:r>
              <a:rPr sz="2000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на плановый </a:t>
            </a:r>
            <a:r>
              <a:rPr sz="2000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lang="ru-RU" altLang="ru-RU"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» можно ознакомиться на сайте Парамоновского сельского поселения </a:t>
            </a:r>
            <a:r>
              <a:rPr lang="en-US" altLang="ru-RU"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  <a:hlinkClick r:id="rId1"/>
              </a:rPr>
              <a:t>http://paramonovskoe-sp.ru</a:t>
            </a:r>
            <a:r>
              <a:rPr lang="ru-RU" altLang="ru-RU" sz="20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в разделе «Бюджет для граждан».</a:t>
            </a:r>
            <a:endParaRPr sz="16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Информация для контактов</a:t>
            </a:r>
            <a:endParaRPr lang="ru-RU" altLang="ru-RU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Администрация Парамоновского сельского  поселения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Адрес: ул. Центральная, 28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Морозовский  район, Ростовская  обл., 347235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тел. /факс (886384) 3-55-42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e-mail:sp2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4255@</a:t>
            </a:r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donpac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. ru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График работы :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с 8:00 до 16:00 перерыв с 12:00 до 13:00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Выходной суббота, воскресенье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sz="quarter" idx="13"/>
          </p:nvPr>
        </p:nvSpPr>
        <p:spPr bwMode="auto">
          <a:xfrm>
            <a:off x="457200" y="692150"/>
            <a:ext cx="8229600" cy="5616575"/>
          </a:xfrm>
          <a:prstGeom prst="rect">
            <a:avLst/>
          </a:prstGeom>
          <a:gradFill rotWithShape="1">
            <a:gsLst>
              <a:gs pos="0">
                <a:schemeClr val="lt2">
                  <a:tint val="94000"/>
                  <a:satMod val="160000"/>
                  <a:lumMod val="160000"/>
                </a:schemeClr>
              </a:gs>
              <a:gs pos="42000">
                <a:schemeClr val="lt2">
                  <a:tint val="94000"/>
                  <a:shade val="94000"/>
                  <a:satMod val="160000"/>
                  <a:lumMod val="130000"/>
                </a:schemeClr>
              </a:gs>
              <a:gs pos="100000">
                <a:schemeClr val="lt2">
                  <a:tint val="97000"/>
                  <a:shade val="94000"/>
                  <a:satMod val="180000"/>
                  <a:lumMod val="84000"/>
                </a:schemeClr>
              </a:gs>
            </a:gsLst>
            <a:path path="circle">
              <a:fillToRect l="24000" t="44000" r="24000" b="12000"/>
            </a:path>
          </a:gradFill>
          <a:ln w="9525" cmpd="sng">
            <a:noFill/>
            <a:prstDash val="solid"/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/>
          <a:lstStyle/>
          <a:p>
            <a:pPr marL="228600" indent="-182245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ru-RU" altLang="ru-RU" sz="2200" b="1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228600" indent="-182245" algn="just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r>
              <a:rPr lang="ru-RU" altLang="ru-RU" sz="2200" b="1" dirty="0">
                <a:solidFill>
                  <a:srgbClr val="404040"/>
                </a:solidFill>
                <a:latin typeface="Trebuchet MS" panose="020B0603020202020204" pitchFamily="34" charset="0"/>
              </a:rPr>
              <a:t>Бюджет для граждан</a:t>
            </a:r>
            <a:r>
              <a:rPr lang="ru-RU" altLang="ru-RU" sz="2200" dirty="0">
                <a:solidFill>
                  <a:srgbClr val="404040"/>
                </a:solidFill>
                <a:latin typeface="Trebuchet MS" panose="020B0603020202020204" pitchFamily="34" charset="0"/>
              </a:rPr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z="2200" dirty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z="22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кругленный прямоугольник 79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05450" y="1962150"/>
            <a:ext cx="3546475" cy="1019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171" name="Выгнутая влево стрелка 78"/>
          <p:cNvSpPr/>
          <p:nvPr/>
        </p:nvSpPr>
        <p:spPr>
          <a:xfrm rot="-5234645">
            <a:off x="5026025" y="2005013"/>
            <a:ext cx="679450" cy="1792287"/>
          </a:xfrm>
          <a:prstGeom prst="curvedRightArrow">
            <a:avLst>
              <a:gd name="adj1" fmla="val 24985"/>
              <a:gd name="adj2" fmla="val 49971"/>
              <a:gd name="adj3" fmla="val 45962"/>
            </a:avLst>
          </a:prstGeom>
          <a:solidFill>
            <a:srgbClr val="FF0000">
              <a:alpha val="50195"/>
            </a:srgbClr>
          </a:solidFill>
          <a:ln w="25400">
            <a:noFill/>
          </a:ln>
        </p:spPr>
        <p:txBody>
          <a:bodyPr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7172" name="Заголовок 5"/>
          <p:cNvPicPr>
            <a:picLocks noGrp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0488" y="103188"/>
            <a:ext cx="7783512" cy="658812"/>
          </a:xfrm>
          <a:noFill/>
          <a:ln>
            <a:noFill/>
          </a:ln>
        </p:spPr>
      </p:pic>
      <p:grpSp>
        <p:nvGrpSpPr>
          <p:cNvPr id="7173" name="Выноска со стрелкой вниз 8"/>
          <p:cNvGrpSpPr/>
          <p:nvPr/>
        </p:nvGrpSpPr>
        <p:grpSpPr>
          <a:xfrm>
            <a:off x="261938" y="3511550"/>
            <a:ext cx="3876675" cy="1268413"/>
            <a:chOff x="165" y="2212"/>
            <a:chExt cx="2442" cy="799"/>
          </a:xfrm>
        </p:grpSpPr>
        <p:pic>
          <p:nvPicPr>
            <p:cNvPr id="7246" name="Picture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" y="2212"/>
              <a:ext cx="2442" cy="7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47" name="Text Box 7"/>
            <p:cNvSpPr txBox="1"/>
            <p:nvPr/>
          </p:nvSpPr>
          <p:spPr>
            <a:xfrm>
              <a:off x="191" y="2240"/>
              <a:ext cx="2358" cy="4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1600" b="1" dirty="0">
                  <a:solidFill>
                    <a:srgbClr val="000000"/>
                  </a:solidFill>
                  <a:latin typeface="Century Schoolbook" pitchFamily="18" charset="0"/>
                  <a:cs typeface="Times New Roman" panose="02020603050405020304" pitchFamily="18" charset="0"/>
                </a:rPr>
                <a:t>ДЕФИЦИТ</a:t>
              </a:r>
              <a:endParaRPr sz="1600" b="1" dirty="0">
                <a:solidFill>
                  <a:srgbClr val="000000"/>
                </a:solidFill>
                <a:latin typeface="Century Schoolbook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600" b="1" dirty="0">
                  <a:solidFill>
                    <a:srgbClr val="000000"/>
                  </a:solidFill>
                  <a:latin typeface="Century Schoolbook" pitchFamily="18" charset="0"/>
                  <a:cs typeface="Times New Roman" panose="02020603050405020304" pitchFamily="18" charset="0"/>
                </a:rPr>
                <a:t>Расходы </a:t>
              </a:r>
              <a:r>
                <a:rPr lang="en-US" altLang="x-none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anose="02020603050405020304" pitchFamily="18" charset="0"/>
                </a:rPr>
                <a:t>&gt; </a:t>
              </a:r>
              <a:r>
                <a:rPr sz="1600" b="1" dirty="0">
                  <a:solidFill>
                    <a:srgbClr val="000000"/>
                  </a:solidFill>
                  <a:latin typeface="Century Schoolbook" pitchFamily="18" charset="0"/>
                  <a:cs typeface="Times New Roman" panose="02020603050405020304" pitchFamily="18" charset="0"/>
                </a:rPr>
                <a:t>Доходы</a:t>
              </a:r>
              <a:endParaRPr sz="1600" b="1" dirty="0">
                <a:solidFill>
                  <a:srgbClr val="000000"/>
                </a:solidFill>
                <a:latin typeface="Century Schoolbook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74" name="Скругленный прямоугольник 10"/>
          <p:cNvSpPr/>
          <p:nvPr/>
        </p:nvSpPr>
        <p:spPr>
          <a:xfrm>
            <a:off x="61913" y="5805488"/>
            <a:ext cx="4392612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5" name="Скругленный прямоугольник 11"/>
          <p:cNvSpPr/>
          <p:nvPr/>
        </p:nvSpPr>
        <p:spPr>
          <a:xfrm>
            <a:off x="4603750" y="5815013"/>
            <a:ext cx="445293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FF84">
                  <a:alpha val="100000"/>
                </a:srgbClr>
              </a:gs>
              <a:gs pos="50000">
                <a:srgbClr val="B4FFB5">
                  <a:alpha val="100000"/>
                </a:srgbClr>
              </a:gs>
              <a:gs pos="100000">
                <a:srgbClr val="DAFFDB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6" name="Выгнутая влево стрелка 1"/>
          <p:cNvSpPr/>
          <p:nvPr/>
        </p:nvSpPr>
        <p:spPr>
          <a:xfrm rot="-4432828">
            <a:off x="2711450" y="2147888"/>
            <a:ext cx="679450" cy="1790700"/>
          </a:xfrm>
          <a:prstGeom prst="curvedRightArrow">
            <a:avLst>
              <a:gd name="adj1" fmla="val 24963"/>
              <a:gd name="adj2" fmla="val 49927"/>
              <a:gd name="adj3" fmla="val 45962"/>
            </a:avLst>
          </a:prstGeom>
          <a:solidFill>
            <a:srgbClr val="00B050">
              <a:alpha val="72940"/>
            </a:srgbClr>
          </a:solidFill>
          <a:ln w="25400">
            <a:noFill/>
          </a:ln>
        </p:spPr>
        <p:txBody>
          <a:bodyPr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7177" name="Group 4"/>
          <p:cNvGrpSpPr>
            <a:grpSpLocks noChangeAspect="1"/>
          </p:cNvGrpSpPr>
          <p:nvPr/>
        </p:nvGrpSpPr>
        <p:grpSpPr>
          <a:xfrm>
            <a:off x="3797300" y="1830388"/>
            <a:ext cx="1863725" cy="1701800"/>
            <a:chOff x="2313" y="1271"/>
            <a:chExt cx="1174" cy="1072"/>
          </a:xfrm>
        </p:grpSpPr>
        <p:sp>
          <p:nvSpPr>
            <p:cNvPr id="7192" name="AutoShape 3"/>
            <p:cNvSpPr>
              <a:spLocks noChangeAspect="1" noTextEdit="1"/>
            </p:cNvSpPr>
            <p:nvPr/>
          </p:nvSpPr>
          <p:spPr>
            <a:xfrm>
              <a:off x="2313" y="1271"/>
              <a:ext cx="1174" cy="10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3" name="Freeform 5"/>
            <p:cNvSpPr/>
            <p:nvPr/>
          </p:nvSpPr>
          <p:spPr>
            <a:xfrm>
              <a:off x="2795" y="1282"/>
              <a:ext cx="204" cy="109"/>
            </a:xfrm>
            <a:custGeom>
              <a:avLst/>
              <a:gdLst>
                <a:gd name="txL" fmla="*/ 0 w 409"/>
                <a:gd name="txT" fmla="*/ 0 h 219"/>
                <a:gd name="txR" fmla="*/ 409 w 409"/>
                <a:gd name="txB" fmla="*/ 219 h 21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9" h="219">
                  <a:moveTo>
                    <a:pt x="0" y="169"/>
                  </a:moveTo>
                  <a:lnTo>
                    <a:pt x="1" y="169"/>
                  </a:lnTo>
                  <a:lnTo>
                    <a:pt x="6" y="167"/>
                  </a:lnTo>
                  <a:lnTo>
                    <a:pt x="13" y="165"/>
                  </a:lnTo>
                  <a:lnTo>
                    <a:pt x="21" y="160"/>
                  </a:lnTo>
                  <a:lnTo>
                    <a:pt x="29" y="154"/>
                  </a:lnTo>
                  <a:lnTo>
                    <a:pt x="37" y="145"/>
                  </a:lnTo>
                  <a:lnTo>
                    <a:pt x="45" y="134"/>
                  </a:lnTo>
                  <a:lnTo>
                    <a:pt x="50" y="119"/>
                  </a:lnTo>
                  <a:lnTo>
                    <a:pt x="53" y="102"/>
                  </a:lnTo>
                  <a:lnTo>
                    <a:pt x="57" y="85"/>
                  </a:lnTo>
                  <a:lnTo>
                    <a:pt x="61" y="69"/>
                  </a:lnTo>
                  <a:lnTo>
                    <a:pt x="66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2" y="15"/>
                  </a:lnTo>
                  <a:lnTo>
                    <a:pt x="106" y="7"/>
                  </a:lnTo>
                  <a:lnTo>
                    <a:pt x="122" y="1"/>
                  </a:lnTo>
                  <a:lnTo>
                    <a:pt x="140" y="0"/>
                  </a:lnTo>
                  <a:lnTo>
                    <a:pt x="156" y="2"/>
                  </a:lnTo>
                  <a:lnTo>
                    <a:pt x="172" y="6"/>
                  </a:lnTo>
                  <a:lnTo>
                    <a:pt x="186" y="10"/>
                  </a:lnTo>
                  <a:lnTo>
                    <a:pt x="196" y="16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12" y="17"/>
                  </a:lnTo>
                  <a:lnTo>
                    <a:pt x="219" y="15"/>
                  </a:lnTo>
                  <a:lnTo>
                    <a:pt x="228" y="10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63" y="3"/>
                  </a:lnTo>
                  <a:lnTo>
                    <a:pt x="276" y="5"/>
                  </a:lnTo>
                  <a:lnTo>
                    <a:pt x="288" y="7"/>
                  </a:lnTo>
                  <a:lnTo>
                    <a:pt x="300" y="10"/>
                  </a:lnTo>
                  <a:lnTo>
                    <a:pt x="311" y="14"/>
                  </a:lnTo>
                  <a:lnTo>
                    <a:pt x="322" y="18"/>
                  </a:lnTo>
                  <a:lnTo>
                    <a:pt x="330" y="24"/>
                  </a:lnTo>
                  <a:lnTo>
                    <a:pt x="337" y="30"/>
                  </a:lnTo>
                  <a:lnTo>
                    <a:pt x="342" y="38"/>
                  </a:lnTo>
                  <a:lnTo>
                    <a:pt x="346" y="47"/>
                  </a:lnTo>
                  <a:lnTo>
                    <a:pt x="348" y="69"/>
                  </a:lnTo>
                  <a:lnTo>
                    <a:pt x="348" y="91"/>
                  </a:lnTo>
                  <a:lnTo>
                    <a:pt x="349" y="112"/>
                  </a:lnTo>
                  <a:lnTo>
                    <a:pt x="354" y="128"/>
                  </a:lnTo>
                  <a:lnTo>
                    <a:pt x="360" y="136"/>
                  </a:lnTo>
                  <a:lnTo>
                    <a:pt x="367" y="147"/>
                  </a:lnTo>
                  <a:lnTo>
                    <a:pt x="376" y="160"/>
                  </a:lnTo>
                  <a:lnTo>
                    <a:pt x="385" y="173"/>
                  </a:lnTo>
                  <a:lnTo>
                    <a:pt x="394" y="185"/>
                  </a:lnTo>
                  <a:lnTo>
                    <a:pt x="402" y="196"/>
                  </a:lnTo>
                  <a:lnTo>
                    <a:pt x="407" y="203"/>
                  </a:lnTo>
                  <a:lnTo>
                    <a:pt x="409" y="205"/>
                  </a:lnTo>
                  <a:lnTo>
                    <a:pt x="408" y="206"/>
                  </a:lnTo>
                  <a:lnTo>
                    <a:pt x="406" y="209"/>
                  </a:lnTo>
                  <a:lnTo>
                    <a:pt x="402" y="212"/>
                  </a:lnTo>
                  <a:lnTo>
                    <a:pt x="396" y="215"/>
                  </a:lnTo>
                  <a:lnTo>
                    <a:pt x="391" y="218"/>
                  </a:lnTo>
                  <a:lnTo>
                    <a:pt x="385" y="219"/>
                  </a:lnTo>
                  <a:lnTo>
                    <a:pt x="378" y="217"/>
                  </a:lnTo>
                  <a:lnTo>
                    <a:pt x="372" y="212"/>
                  </a:lnTo>
                  <a:lnTo>
                    <a:pt x="367" y="205"/>
                  </a:lnTo>
                  <a:lnTo>
                    <a:pt x="361" y="198"/>
                  </a:lnTo>
                  <a:lnTo>
                    <a:pt x="356" y="191"/>
                  </a:lnTo>
                  <a:lnTo>
                    <a:pt x="350" y="184"/>
                  </a:lnTo>
                  <a:lnTo>
                    <a:pt x="345" y="180"/>
                  </a:lnTo>
                  <a:lnTo>
                    <a:pt x="338" y="174"/>
                  </a:lnTo>
                  <a:lnTo>
                    <a:pt x="332" y="170"/>
                  </a:lnTo>
                  <a:lnTo>
                    <a:pt x="325" y="168"/>
                  </a:lnTo>
                  <a:lnTo>
                    <a:pt x="317" y="166"/>
                  </a:lnTo>
                  <a:lnTo>
                    <a:pt x="309" y="165"/>
                  </a:lnTo>
                  <a:lnTo>
                    <a:pt x="299" y="162"/>
                  </a:lnTo>
                  <a:lnTo>
                    <a:pt x="288" y="161"/>
                  </a:lnTo>
                  <a:lnTo>
                    <a:pt x="277" y="159"/>
                  </a:lnTo>
                  <a:lnTo>
                    <a:pt x="265" y="156"/>
                  </a:lnTo>
                  <a:lnTo>
                    <a:pt x="254" y="152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7"/>
                  </a:lnTo>
                  <a:lnTo>
                    <a:pt x="219" y="131"/>
                  </a:lnTo>
                  <a:lnTo>
                    <a:pt x="214" y="126"/>
                  </a:lnTo>
                  <a:lnTo>
                    <a:pt x="210" y="121"/>
                  </a:lnTo>
                  <a:lnTo>
                    <a:pt x="208" y="116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4" y="114"/>
                  </a:lnTo>
                  <a:lnTo>
                    <a:pt x="202" y="116"/>
                  </a:lnTo>
                  <a:lnTo>
                    <a:pt x="198" y="121"/>
                  </a:lnTo>
                  <a:lnTo>
                    <a:pt x="193" y="126"/>
                  </a:lnTo>
                  <a:lnTo>
                    <a:pt x="185" y="131"/>
                  </a:lnTo>
                  <a:lnTo>
                    <a:pt x="174" y="136"/>
                  </a:lnTo>
                  <a:lnTo>
                    <a:pt x="161" y="139"/>
                  </a:lnTo>
                  <a:lnTo>
                    <a:pt x="148" y="143"/>
                  </a:lnTo>
                  <a:lnTo>
                    <a:pt x="133" y="144"/>
                  </a:lnTo>
                  <a:lnTo>
                    <a:pt x="119" y="145"/>
                  </a:lnTo>
                  <a:lnTo>
                    <a:pt x="106" y="146"/>
                  </a:lnTo>
                  <a:lnTo>
                    <a:pt x="96" y="147"/>
                  </a:lnTo>
                  <a:lnTo>
                    <a:pt x="85" y="149"/>
                  </a:lnTo>
                  <a:lnTo>
                    <a:pt x="77" y="150"/>
                  </a:lnTo>
                  <a:lnTo>
                    <a:pt x="70" y="152"/>
                  </a:lnTo>
                  <a:lnTo>
                    <a:pt x="65" y="156"/>
                  </a:lnTo>
                  <a:lnTo>
                    <a:pt x="54" y="165"/>
                  </a:lnTo>
                  <a:lnTo>
                    <a:pt x="45" y="175"/>
                  </a:lnTo>
                  <a:lnTo>
                    <a:pt x="38" y="185"/>
                  </a:lnTo>
                  <a:lnTo>
                    <a:pt x="35" y="18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4" name="Freeform 6"/>
            <p:cNvSpPr/>
            <p:nvPr/>
          </p:nvSpPr>
          <p:spPr>
            <a:xfrm>
              <a:off x="3057" y="2208"/>
              <a:ext cx="244" cy="117"/>
            </a:xfrm>
            <a:custGeom>
              <a:avLst/>
              <a:gdLst>
                <a:gd name="txL" fmla="*/ 0 w 489"/>
                <a:gd name="txT" fmla="*/ 0 h 234"/>
                <a:gd name="txR" fmla="*/ 489 w 489"/>
                <a:gd name="txB" fmla="*/ 234 h 23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489" h="234">
                  <a:moveTo>
                    <a:pt x="485" y="154"/>
                  </a:moveTo>
                  <a:lnTo>
                    <a:pt x="481" y="164"/>
                  </a:lnTo>
                  <a:lnTo>
                    <a:pt x="475" y="174"/>
                  </a:lnTo>
                  <a:lnTo>
                    <a:pt x="467" y="185"/>
                  </a:lnTo>
                  <a:lnTo>
                    <a:pt x="457" y="194"/>
                  </a:lnTo>
                  <a:lnTo>
                    <a:pt x="445" y="202"/>
                  </a:lnTo>
                  <a:lnTo>
                    <a:pt x="431" y="209"/>
                  </a:lnTo>
                  <a:lnTo>
                    <a:pt x="416" y="216"/>
                  </a:lnTo>
                  <a:lnTo>
                    <a:pt x="399" y="222"/>
                  </a:lnTo>
                  <a:lnTo>
                    <a:pt x="382" y="226"/>
                  </a:lnTo>
                  <a:lnTo>
                    <a:pt x="362" y="230"/>
                  </a:lnTo>
                  <a:lnTo>
                    <a:pt x="341" y="232"/>
                  </a:lnTo>
                  <a:lnTo>
                    <a:pt x="321" y="234"/>
                  </a:lnTo>
                  <a:lnTo>
                    <a:pt x="298" y="234"/>
                  </a:lnTo>
                  <a:lnTo>
                    <a:pt x="275" y="234"/>
                  </a:lnTo>
                  <a:lnTo>
                    <a:pt x="250" y="232"/>
                  </a:lnTo>
                  <a:lnTo>
                    <a:pt x="225" y="229"/>
                  </a:lnTo>
                  <a:lnTo>
                    <a:pt x="200" y="224"/>
                  </a:lnTo>
                  <a:lnTo>
                    <a:pt x="177" y="218"/>
                  </a:lnTo>
                  <a:lnTo>
                    <a:pt x="154" y="211"/>
                  </a:lnTo>
                  <a:lnTo>
                    <a:pt x="132" y="204"/>
                  </a:lnTo>
                  <a:lnTo>
                    <a:pt x="111" y="196"/>
                  </a:lnTo>
                  <a:lnTo>
                    <a:pt x="93" y="187"/>
                  </a:lnTo>
                  <a:lnTo>
                    <a:pt x="74" y="178"/>
                  </a:lnTo>
                  <a:lnTo>
                    <a:pt x="58" y="169"/>
                  </a:lnTo>
                  <a:lnTo>
                    <a:pt x="44" y="158"/>
                  </a:lnTo>
                  <a:lnTo>
                    <a:pt x="31" y="147"/>
                  </a:lnTo>
                  <a:lnTo>
                    <a:pt x="21" y="136"/>
                  </a:lnTo>
                  <a:lnTo>
                    <a:pt x="13" y="125"/>
                  </a:lnTo>
                  <a:lnTo>
                    <a:pt x="6" y="113"/>
                  </a:lnTo>
                  <a:lnTo>
                    <a:pt x="3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5" y="67"/>
                  </a:lnTo>
                  <a:lnTo>
                    <a:pt x="11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41" y="30"/>
                  </a:lnTo>
                  <a:lnTo>
                    <a:pt x="55" y="23"/>
                  </a:lnTo>
                  <a:lnTo>
                    <a:pt x="71" y="18"/>
                  </a:lnTo>
                  <a:lnTo>
                    <a:pt x="88" y="12"/>
                  </a:lnTo>
                  <a:lnTo>
                    <a:pt x="106" y="7"/>
                  </a:lnTo>
                  <a:lnTo>
                    <a:pt x="126" y="4"/>
                  </a:lnTo>
                  <a:lnTo>
                    <a:pt x="148" y="1"/>
                  </a:lnTo>
                  <a:lnTo>
                    <a:pt x="170" y="0"/>
                  </a:lnTo>
                  <a:lnTo>
                    <a:pt x="193" y="0"/>
                  </a:lnTo>
                  <a:lnTo>
                    <a:pt x="216" y="1"/>
                  </a:lnTo>
                  <a:lnTo>
                    <a:pt x="240" y="4"/>
                  </a:lnTo>
                  <a:lnTo>
                    <a:pt x="265" y="7"/>
                  </a:lnTo>
                  <a:lnTo>
                    <a:pt x="291" y="12"/>
                  </a:lnTo>
                  <a:lnTo>
                    <a:pt x="315" y="16"/>
                  </a:lnTo>
                  <a:lnTo>
                    <a:pt x="338" y="21"/>
                  </a:lnTo>
                  <a:lnTo>
                    <a:pt x="360" y="27"/>
                  </a:lnTo>
                  <a:lnTo>
                    <a:pt x="382" y="33"/>
                  </a:lnTo>
                  <a:lnTo>
                    <a:pt x="401" y="39"/>
                  </a:lnTo>
                  <a:lnTo>
                    <a:pt x="419" y="48"/>
                  </a:lnTo>
                  <a:lnTo>
                    <a:pt x="436" y="56"/>
                  </a:lnTo>
                  <a:lnTo>
                    <a:pt x="450" y="65"/>
                  </a:lnTo>
                  <a:lnTo>
                    <a:pt x="462" y="74"/>
                  </a:lnTo>
                  <a:lnTo>
                    <a:pt x="473" y="84"/>
                  </a:lnTo>
                  <a:lnTo>
                    <a:pt x="481" y="97"/>
                  </a:lnTo>
                  <a:lnTo>
                    <a:pt x="487" y="110"/>
                  </a:lnTo>
                  <a:lnTo>
                    <a:pt x="489" y="122"/>
                  </a:lnTo>
                  <a:lnTo>
                    <a:pt x="489" y="137"/>
                  </a:lnTo>
                  <a:lnTo>
                    <a:pt x="485" y="15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5" name="Freeform 7"/>
            <p:cNvSpPr/>
            <p:nvPr/>
          </p:nvSpPr>
          <p:spPr>
            <a:xfrm>
              <a:off x="3053" y="2201"/>
              <a:ext cx="249" cy="102"/>
            </a:xfrm>
            <a:custGeom>
              <a:avLst/>
              <a:gdLst>
                <a:gd name="txL" fmla="*/ 0 w 499"/>
                <a:gd name="txT" fmla="*/ 0 h 205"/>
                <a:gd name="txR" fmla="*/ 499 w 499"/>
                <a:gd name="txB" fmla="*/ 205 h 2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99" h="205">
                  <a:moveTo>
                    <a:pt x="473" y="166"/>
                  </a:moveTo>
                  <a:lnTo>
                    <a:pt x="483" y="157"/>
                  </a:lnTo>
                  <a:lnTo>
                    <a:pt x="491" y="148"/>
                  </a:lnTo>
                  <a:lnTo>
                    <a:pt x="497" y="137"/>
                  </a:lnTo>
                  <a:lnTo>
                    <a:pt x="499" y="127"/>
                  </a:lnTo>
                  <a:lnTo>
                    <a:pt x="499" y="117"/>
                  </a:lnTo>
                  <a:lnTo>
                    <a:pt x="496" y="105"/>
                  </a:lnTo>
                  <a:lnTo>
                    <a:pt x="490" y="95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5"/>
                  </a:lnTo>
                  <a:lnTo>
                    <a:pt x="463" y="72"/>
                  </a:lnTo>
                  <a:lnTo>
                    <a:pt x="457" y="67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0" y="54"/>
                  </a:lnTo>
                  <a:lnTo>
                    <a:pt x="421" y="50"/>
                  </a:lnTo>
                  <a:lnTo>
                    <a:pt x="410" y="45"/>
                  </a:lnTo>
                  <a:lnTo>
                    <a:pt x="401" y="42"/>
                  </a:lnTo>
                  <a:lnTo>
                    <a:pt x="391" y="37"/>
                  </a:lnTo>
                  <a:lnTo>
                    <a:pt x="381" y="34"/>
                  </a:lnTo>
                  <a:lnTo>
                    <a:pt x="370" y="30"/>
                  </a:lnTo>
                  <a:lnTo>
                    <a:pt x="360" y="28"/>
                  </a:lnTo>
                  <a:lnTo>
                    <a:pt x="349" y="24"/>
                  </a:lnTo>
                  <a:lnTo>
                    <a:pt x="334" y="21"/>
                  </a:lnTo>
                  <a:lnTo>
                    <a:pt x="319" y="16"/>
                  </a:lnTo>
                  <a:lnTo>
                    <a:pt x="304" y="14"/>
                  </a:lnTo>
                  <a:lnTo>
                    <a:pt x="289" y="11"/>
                  </a:lnTo>
                  <a:lnTo>
                    <a:pt x="275" y="8"/>
                  </a:lnTo>
                  <a:lnTo>
                    <a:pt x="260" y="6"/>
                  </a:lnTo>
                  <a:lnTo>
                    <a:pt x="245" y="4"/>
                  </a:lnTo>
                  <a:lnTo>
                    <a:pt x="230" y="3"/>
                  </a:lnTo>
                  <a:lnTo>
                    <a:pt x="213" y="1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1" y="3"/>
                  </a:lnTo>
                  <a:lnTo>
                    <a:pt x="106" y="5"/>
                  </a:lnTo>
                  <a:lnTo>
                    <a:pt x="88" y="8"/>
                  </a:lnTo>
                  <a:lnTo>
                    <a:pt x="68" y="13"/>
                  </a:lnTo>
                  <a:lnTo>
                    <a:pt x="48" y="20"/>
                  </a:lnTo>
                  <a:lnTo>
                    <a:pt x="29" y="29"/>
                  </a:lnTo>
                  <a:lnTo>
                    <a:pt x="14" y="41"/>
                  </a:lnTo>
                  <a:lnTo>
                    <a:pt x="4" y="54"/>
                  </a:lnTo>
                  <a:lnTo>
                    <a:pt x="0" y="73"/>
                  </a:lnTo>
                  <a:lnTo>
                    <a:pt x="6" y="94"/>
                  </a:lnTo>
                  <a:lnTo>
                    <a:pt x="14" y="107"/>
                  </a:lnTo>
                  <a:lnTo>
                    <a:pt x="26" y="120"/>
                  </a:lnTo>
                  <a:lnTo>
                    <a:pt x="39" y="132"/>
                  </a:lnTo>
                  <a:lnTo>
                    <a:pt x="54" y="141"/>
                  </a:lnTo>
                  <a:lnTo>
                    <a:pt x="71" y="150"/>
                  </a:lnTo>
                  <a:lnTo>
                    <a:pt x="88" y="158"/>
                  </a:lnTo>
                  <a:lnTo>
                    <a:pt x="104" y="165"/>
                  </a:lnTo>
                  <a:lnTo>
                    <a:pt x="119" y="171"/>
                  </a:lnTo>
                  <a:lnTo>
                    <a:pt x="130" y="175"/>
                  </a:lnTo>
                  <a:lnTo>
                    <a:pt x="143" y="179"/>
                  </a:lnTo>
                  <a:lnTo>
                    <a:pt x="155" y="182"/>
                  </a:lnTo>
                  <a:lnTo>
                    <a:pt x="167" y="186"/>
                  </a:lnTo>
                  <a:lnTo>
                    <a:pt x="179" y="188"/>
                  </a:lnTo>
                  <a:lnTo>
                    <a:pt x="192" y="192"/>
                  </a:lnTo>
                  <a:lnTo>
                    <a:pt x="204" y="194"/>
                  </a:lnTo>
                  <a:lnTo>
                    <a:pt x="217" y="196"/>
                  </a:lnTo>
                  <a:lnTo>
                    <a:pt x="232" y="199"/>
                  </a:lnTo>
                  <a:lnTo>
                    <a:pt x="247" y="201"/>
                  </a:lnTo>
                  <a:lnTo>
                    <a:pt x="262" y="203"/>
                  </a:lnTo>
                  <a:lnTo>
                    <a:pt x="277" y="204"/>
                  </a:lnTo>
                  <a:lnTo>
                    <a:pt x="292" y="205"/>
                  </a:lnTo>
                  <a:lnTo>
                    <a:pt x="307" y="205"/>
                  </a:lnTo>
                  <a:lnTo>
                    <a:pt x="322" y="205"/>
                  </a:lnTo>
                  <a:lnTo>
                    <a:pt x="338" y="204"/>
                  </a:lnTo>
                  <a:lnTo>
                    <a:pt x="353" y="203"/>
                  </a:lnTo>
                  <a:lnTo>
                    <a:pt x="368" y="202"/>
                  </a:lnTo>
                  <a:lnTo>
                    <a:pt x="383" y="199"/>
                  </a:lnTo>
                  <a:lnTo>
                    <a:pt x="397" y="196"/>
                  </a:lnTo>
                  <a:lnTo>
                    <a:pt x="412" y="192"/>
                  </a:lnTo>
                  <a:lnTo>
                    <a:pt x="427" y="188"/>
                  </a:lnTo>
                  <a:lnTo>
                    <a:pt x="440" y="182"/>
                  </a:lnTo>
                  <a:lnTo>
                    <a:pt x="454" y="177"/>
                  </a:lnTo>
                  <a:lnTo>
                    <a:pt x="457" y="174"/>
                  </a:lnTo>
                  <a:lnTo>
                    <a:pt x="458" y="172"/>
                  </a:lnTo>
                  <a:lnTo>
                    <a:pt x="457" y="170"/>
                  </a:lnTo>
                  <a:lnTo>
                    <a:pt x="453" y="169"/>
                  </a:lnTo>
                  <a:lnTo>
                    <a:pt x="438" y="172"/>
                  </a:lnTo>
                  <a:lnTo>
                    <a:pt x="423" y="174"/>
                  </a:lnTo>
                  <a:lnTo>
                    <a:pt x="407" y="175"/>
                  </a:lnTo>
                  <a:lnTo>
                    <a:pt x="392" y="177"/>
                  </a:lnTo>
                  <a:lnTo>
                    <a:pt x="376" y="178"/>
                  </a:lnTo>
                  <a:lnTo>
                    <a:pt x="360" y="178"/>
                  </a:lnTo>
                  <a:lnTo>
                    <a:pt x="344" y="178"/>
                  </a:lnTo>
                  <a:lnTo>
                    <a:pt x="329" y="177"/>
                  </a:lnTo>
                  <a:lnTo>
                    <a:pt x="313" y="175"/>
                  </a:lnTo>
                  <a:lnTo>
                    <a:pt x="296" y="174"/>
                  </a:lnTo>
                  <a:lnTo>
                    <a:pt x="280" y="172"/>
                  </a:lnTo>
                  <a:lnTo>
                    <a:pt x="264" y="170"/>
                  </a:lnTo>
                  <a:lnTo>
                    <a:pt x="249" y="167"/>
                  </a:lnTo>
                  <a:lnTo>
                    <a:pt x="233" y="164"/>
                  </a:lnTo>
                  <a:lnTo>
                    <a:pt x="218" y="162"/>
                  </a:lnTo>
                  <a:lnTo>
                    <a:pt x="203" y="158"/>
                  </a:lnTo>
                  <a:lnTo>
                    <a:pt x="188" y="155"/>
                  </a:lnTo>
                  <a:lnTo>
                    <a:pt x="174" y="151"/>
                  </a:lnTo>
                  <a:lnTo>
                    <a:pt x="159" y="147"/>
                  </a:lnTo>
                  <a:lnTo>
                    <a:pt x="145" y="142"/>
                  </a:lnTo>
                  <a:lnTo>
                    <a:pt x="130" y="137"/>
                  </a:lnTo>
                  <a:lnTo>
                    <a:pt x="117" y="132"/>
                  </a:lnTo>
                  <a:lnTo>
                    <a:pt x="103" y="125"/>
                  </a:lnTo>
                  <a:lnTo>
                    <a:pt x="90" y="119"/>
                  </a:lnTo>
                  <a:lnTo>
                    <a:pt x="83" y="116"/>
                  </a:lnTo>
                  <a:lnTo>
                    <a:pt x="73" y="109"/>
                  </a:lnTo>
                  <a:lnTo>
                    <a:pt x="61" y="101"/>
                  </a:lnTo>
                  <a:lnTo>
                    <a:pt x="51" y="91"/>
                  </a:lnTo>
                  <a:lnTo>
                    <a:pt x="42" y="82"/>
                  </a:lnTo>
                  <a:lnTo>
                    <a:pt x="36" y="72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9" y="48"/>
                  </a:lnTo>
                  <a:lnTo>
                    <a:pt x="57" y="43"/>
                  </a:lnTo>
                  <a:lnTo>
                    <a:pt x="67" y="39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8" y="31"/>
                  </a:lnTo>
                  <a:lnTo>
                    <a:pt x="109" y="30"/>
                  </a:lnTo>
                  <a:lnTo>
                    <a:pt x="118" y="29"/>
                  </a:lnTo>
                  <a:lnTo>
                    <a:pt x="128" y="28"/>
                  </a:lnTo>
                  <a:lnTo>
                    <a:pt x="137" y="26"/>
                  </a:lnTo>
                  <a:lnTo>
                    <a:pt x="148" y="24"/>
                  </a:lnTo>
                  <a:lnTo>
                    <a:pt x="158" y="23"/>
                  </a:lnTo>
                  <a:lnTo>
                    <a:pt x="169" y="22"/>
                  </a:lnTo>
                  <a:lnTo>
                    <a:pt x="179" y="22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211" y="21"/>
                  </a:lnTo>
                  <a:lnTo>
                    <a:pt x="223" y="21"/>
                  </a:lnTo>
                  <a:lnTo>
                    <a:pt x="235" y="21"/>
                  </a:lnTo>
                  <a:lnTo>
                    <a:pt x="247" y="21"/>
                  </a:lnTo>
                  <a:lnTo>
                    <a:pt x="260" y="22"/>
                  </a:lnTo>
                  <a:lnTo>
                    <a:pt x="271" y="23"/>
                  </a:lnTo>
                  <a:lnTo>
                    <a:pt x="284" y="24"/>
                  </a:lnTo>
                  <a:lnTo>
                    <a:pt x="295" y="26"/>
                  </a:lnTo>
                  <a:lnTo>
                    <a:pt x="308" y="28"/>
                  </a:lnTo>
                  <a:lnTo>
                    <a:pt x="319" y="29"/>
                  </a:lnTo>
                  <a:lnTo>
                    <a:pt x="331" y="31"/>
                  </a:lnTo>
                  <a:lnTo>
                    <a:pt x="344" y="35"/>
                  </a:lnTo>
                  <a:lnTo>
                    <a:pt x="355" y="37"/>
                  </a:lnTo>
                  <a:lnTo>
                    <a:pt x="367" y="41"/>
                  </a:lnTo>
                  <a:lnTo>
                    <a:pt x="378" y="44"/>
                  </a:lnTo>
                  <a:lnTo>
                    <a:pt x="390" y="48"/>
                  </a:lnTo>
                  <a:lnTo>
                    <a:pt x="406" y="53"/>
                  </a:lnTo>
                  <a:lnTo>
                    <a:pt x="424" y="60"/>
                  </a:lnTo>
                  <a:lnTo>
                    <a:pt x="444" y="68"/>
                  </a:lnTo>
                  <a:lnTo>
                    <a:pt x="461" y="79"/>
                  </a:lnTo>
                  <a:lnTo>
                    <a:pt x="477" y="90"/>
                  </a:lnTo>
                  <a:lnTo>
                    <a:pt x="488" y="104"/>
                  </a:lnTo>
                  <a:lnTo>
                    <a:pt x="493" y="120"/>
                  </a:lnTo>
                  <a:lnTo>
                    <a:pt x="492" y="139"/>
                  </a:lnTo>
                  <a:lnTo>
                    <a:pt x="489" y="147"/>
                  </a:lnTo>
                  <a:lnTo>
                    <a:pt x="483" y="154"/>
                  </a:lnTo>
                  <a:lnTo>
                    <a:pt x="476" y="159"/>
                  </a:lnTo>
                  <a:lnTo>
                    <a:pt x="469" y="164"/>
                  </a:lnTo>
                  <a:lnTo>
                    <a:pt x="468" y="165"/>
                  </a:lnTo>
                  <a:lnTo>
                    <a:pt x="469" y="166"/>
                  </a:lnTo>
                  <a:lnTo>
                    <a:pt x="470" y="166"/>
                  </a:lnTo>
                  <a:lnTo>
                    <a:pt x="473" y="16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6" name="Freeform 8"/>
            <p:cNvSpPr/>
            <p:nvPr/>
          </p:nvSpPr>
          <p:spPr>
            <a:xfrm>
              <a:off x="3061" y="2250"/>
              <a:ext cx="8" cy="31"/>
            </a:xfrm>
            <a:custGeom>
              <a:avLst/>
              <a:gdLst>
                <a:gd name="txL" fmla="*/ 0 w 16"/>
                <a:gd name="txT" fmla="*/ 0 h 63"/>
                <a:gd name="txR" fmla="*/ 16 w 16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6" h="63">
                  <a:moveTo>
                    <a:pt x="0" y="4"/>
                  </a:moveTo>
                  <a:lnTo>
                    <a:pt x="2" y="18"/>
                  </a:lnTo>
                  <a:lnTo>
                    <a:pt x="2" y="33"/>
                  </a:lnTo>
                  <a:lnTo>
                    <a:pt x="2" y="47"/>
                  </a:lnTo>
                  <a:lnTo>
                    <a:pt x="7" y="60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5" y="43"/>
                  </a:lnTo>
                  <a:lnTo>
                    <a:pt x="12" y="29"/>
                  </a:lnTo>
                  <a:lnTo>
                    <a:pt x="10" y="1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7" name="Freeform 9"/>
            <p:cNvSpPr/>
            <p:nvPr/>
          </p:nvSpPr>
          <p:spPr>
            <a:xfrm>
              <a:off x="3049" y="2251"/>
              <a:ext cx="244" cy="81"/>
            </a:xfrm>
            <a:custGeom>
              <a:avLst/>
              <a:gdLst>
                <a:gd name="txL" fmla="*/ 0 w 490"/>
                <a:gd name="txT" fmla="*/ 0 h 162"/>
                <a:gd name="txR" fmla="*/ 490 w 490"/>
                <a:gd name="txB" fmla="*/ 162 h 16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txL" t="txT" r="txR" b="txB"/>
              <a:pathLst>
                <a:path w="490" h="162">
                  <a:moveTo>
                    <a:pt x="0" y="1"/>
                  </a:moveTo>
                  <a:lnTo>
                    <a:pt x="6" y="19"/>
                  </a:lnTo>
                  <a:lnTo>
                    <a:pt x="14" y="36"/>
                  </a:lnTo>
                  <a:lnTo>
                    <a:pt x="24" y="51"/>
                  </a:lnTo>
                  <a:lnTo>
                    <a:pt x="37" y="64"/>
                  </a:lnTo>
                  <a:lnTo>
                    <a:pt x="51" y="76"/>
                  </a:lnTo>
                  <a:lnTo>
                    <a:pt x="66" y="87"/>
                  </a:lnTo>
                  <a:lnTo>
                    <a:pt x="81" y="98"/>
                  </a:lnTo>
                  <a:lnTo>
                    <a:pt x="97" y="107"/>
                  </a:lnTo>
                  <a:lnTo>
                    <a:pt x="112" y="116"/>
                  </a:lnTo>
                  <a:lnTo>
                    <a:pt x="128" y="124"/>
                  </a:lnTo>
                  <a:lnTo>
                    <a:pt x="145" y="131"/>
                  </a:lnTo>
                  <a:lnTo>
                    <a:pt x="163" y="137"/>
                  </a:lnTo>
                  <a:lnTo>
                    <a:pt x="180" y="143"/>
                  </a:lnTo>
                  <a:lnTo>
                    <a:pt x="197" y="147"/>
                  </a:lnTo>
                  <a:lnTo>
                    <a:pt x="216" y="152"/>
                  </a:lnTo>
                  <a:lnTo>
                    <a:pt x="233" y="155"/>
                  </a:lnTo>
                  <a:lnTo>
                    <a:pt x="251" y="159"/>
                  </a:lnTo>
                  <a:lnTo>
                    <a:pt x="270" y="161"/>
                  </a:lnTo>
                  <a:lnTo>
                    <a:pt x="288" y="162"/>
                  </a:lnTo>
                  <a:lnTo>
                    <a:pt x="307" y="162"/>
                  </a:lnTo>
                  <a:lnTo>
                    <a:pt x="325" y="162"/>
                  </a:lnTo>
                  <a:lnTo>
                    <a:pt x="342" y="161"/>
                  </a:lnTo>
                  <a:lnTo>
                    <a:pt x="361" y="159"/>
                  </a:lnTo>
                  <a:lnTo>
                    <a:pt x="379" y="156"/>
                  </a:lnTo>
                  <a:lnTo>
                    <a:pt x="387" y="155"/>
                  </a:lnTo>
                  <a:lnTo>
                    <a:pt x="395" y="153"/>
                  </a:lnTo>
                  <a:lnTo>
                    <a:pt x="403" y="152"/>
                  </a:lnTo>
                  <a:lnTo>
                    <a:pt x="410" y="149"/>
                  </a:lnTo>
                  <a:lnTo>
                    <a:pt x="418" y="147"/>
                  </a:lnTo>
                  <a:lnTo>
                    <a:pt x="425" y="144"/>
                  </a:lnTo>
                  <a:lnTo>
                    <a:pt x="433" y="141"/>
                  </a:lnTo>
                  <a:lnTo>
                    <a:pt x="440" y="138"/>
                  </a:lnTo>
                  <a:lnTo>
                    <a:pt x="448" y="134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0" y="125"/>
                  </a:lnTo>
                  <a:lnTo>
                    <a:pt x="476" y="122"/>
                  </a:lnTo>
                  <a:lnTo>
                    <a:pt x="482" y="116"/>
                  </a:lnTo>
                  <a:lnTo>
                    <a:pt x="486" y="110"/>
                  </a:lnTo>
                  <a:lnTo>
                    <a:pt x="490" y="101"/>
                  </a:lnTo>
                  <a:lnTo>
                    <a:pt x="490" y="96"/>
                  </a:lnTo>
                  <a:lnTo>
                    <a:pt x="488" y="92"/>
                  </a:lnTo>
                  <a:lnTo>
                    <a:pt x="484" y="89"/>
                  </a:lnTo>
                  <a:lnTo>
                    <a:pt x="478" y="89"/>
                  </a:lnTo>
                  <a:lnTo>
                    <a:pt x="473" y="92"/>
                  </a:lnTo>
                  <a:lnTo>
                    <a:pt x="467" y="93"/>
                  </a:lnTo>
                  <a:lnTo>
                    <a:pt x="460" y="95"/>
                  </a:lnTo>
                  <a:lnTo>
                    <a:pt x="454" y="98"/>
                  </a:lnTo>
                  <a:lnTo>
                    <a:pt x="448" y="100"/>
                  </a:lnTo>
                  <a:lnTo>
                    <a:pt x="443" y="102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23" y="111"/>
                  </a:lnTo>
                  <a:lnTo>
                    <a:pt x="416" y="115"/>
                  </a:lnTo>
                  <a:lnTo>
                    <a:pt x="408" y="118"/>
                  </a:lnTo>
                  <a:lnTo>
                    <a:pt x="400" y="121"/>
                  </a:lnTo>
                  <a:lnTo>
                    <a:pt x="392" y="122"/>
                  </a:lnTo>
                  <a:lnTo>
                    <a:pt x="384" y="124"/>
                  </a:lnTo>
                  <a:lnTo>
                    <a:pt x="376" y="125"/>
                  </a:lnTo>
                  <a:lnTo>
                    <a:pt x="368" y="126"/>
                  </a:lnTo>
                  <a:lnTo>
                    <a:pt x="350" y="129"/>
                  </a:lnTo>
                  <a:lnTo>
                    <a:pt x="334" y="130"/>
                  </a:lnTo>
                  <a:lnTo>
                    <a:pt x="317" y="131"/>
                  </a:lnTo>
                  <a:lnTo>
                    <a:pt x="301" y="131"/>
                  </a:lnTo>
                  <a:lnTo>
                    <a:pt x="284" y="131"/>
                  </a:lnTo>
                  <a:lnTo>
                    <a:pt x="266" y="130"/>
                  </a:lnTo>
                  <a:lnTo>
                    <a:pt x="250" y="128"/>
                  </a:lnTo>
                  <a:lnTo>
                    <a:pt x="233" y="125"/>
                  </a:lnTo>
                  <a:lnTo>
                    <a:pt x="216" y="123"/>
                  </a:lnTo>
                  <a:lnTo>
                    <a:pt x="200" y="119"/>
                  </a:lnTo>
                  <a:lnTo>
                    <a:pt x="183" y="115"/>
                  </a:lnTo>
                  <a:lnTo>
                    <a:pt x="166" y="111"/>
                  </a:lnTo>
                  <a:lnTo>
                    <a:pt x="150" y="106"/>
                  </a:lnTo>
                  <a:lnTo>
                    <a:pt x="134" y="100"/>
                  </a:lnTo>
                  <a:lnTo>
                    <a:pt x="119" y="94"/>
                  </a:lnTo>
                  <a:lnTo>
                    <a:pt x="103" y="87"/>
                  </a:lnTo>
                  <a:lnTo>
                    <a:pt x="88" y="79"/>
                  </a:lnTo>
                  <a:lnTo>
                    <a:pt x="74" y="71"/>
                  </a:lnTo>
                  <a:lnTo>
                    <a:pt x="60" y="61"/>
                  </a:lnTo>
                  <a:lnTo>
                    <a:pt x="47" y="49"/>
                  </a:lnTo>
                  <a:lnTo>
                    <a:pt x="35" y="38"/>
                  </a:lnTo>
                  <a:lnTo>
                    <a:pt x="23" y="25"/>
                  </a:lnTo>
                  <a:lnTo>
                    <a:pt x="13" y="1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8" name="Freeform 10"/>
            <p:cNvSpPr/>
            <p:nvPr/>
          </p:nvSpPr>
          <p:spPr>
            <a:xfrm>
              <a:off x="3072" y="2262"/>
              <a:ext cx="9" cy="25"/>
            </a:xfrm>
            <a:custGeom>
              <a:avLst/>
              <a:gdLst>
                <a:gd name="txL" fmla="*/ 0 w 19"/>
                <a:gd name="txT" fmla="*/ 0 h 50"/>
                <a:gd name="txR" fmla="*/ 19 w 19"/>
                <a:gd name="txB" fmla="*/ 50 h 5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9" h="50">
                  <a:moveTo>
                    <a:pt x="18" y="49"/>
                  </a:moveTo>
                  <a:lnTo>
                    <a:pt x="18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5"/>
                  </a:lnTo>
                  <a:lnTo>
                    <a:pt x="18" y="10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4" y="44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199" name="Freeform 11"/>
            <p:cNvSpPr/>
            <p:nvPr/>
          </p:nvSpPr>
          <p:spPr>
            <a:xfrm>
              <a:off x="3088" y="2270"/>
              <a:ext cx="6" cy="26"/>
            </a:xfrm>
            <a:custGeom>
              <a:avLst/>
              <a:gdLst>
                <a:gd name="txL" fmla="*/ 0 w 11"/>
                <a:gd name="txT" fmla="*/ 0 h 50"/>
                <a:gd name="txR" fmla="*/ 11 w 11"/>
                <a:gd name="txB" fmla="*/ 50 h 5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" h="50">
                  <a:moveTo>
                    <a:pt x="9" y="47"/>
                  </a:moveTo>
                  <a:lnTo>
                    <a:pt x="10" y="35"/>
                  </a:lnTo>
                  <a:lnTo>
                    <a:pt x="11" y="24"/>
                  </a:lnTo>
                  <a:lnTo>
                    <a:pt x="11" y="1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9" y="48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0" name="Freeform 12"/>
            <p:cNvSpPr/>
            <p:nvPr/>
          </p:nvSpPr>
          <p:spPr>
            <a:xfrm>
              <a:off x="3141" y="2291"/>
              <a:ext cx="3" cy="22"/>
            </a:xfrm>
            <a:custGeom>
              <a:avLst/>
              <a:gdLst>
                <a:gd name="txL" fmla="*/ 0 w 5"/>
                <a:gd name="txT" fmla="*/ 0 h 44"/>
                <a:gd name="txR" fmla="*/ 5 w 5"/>
                <a:gd name="txB" fmla="*/ 44 h 4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" h="44">
                  <a:moveTo>
                    <a:pt x="3" y="42"/>
                  </a:moveTo>
                  <a:lnTo>
                    <a:pt x="3" y="31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1" name="Freeform 13"/>
            <p:cNvSpPr/>
            <p:nvPr/>
          </p:nvSpPr>
          <p:spPr>
            <a:xfrm>
              <a:off x="3116" y="2284"/>
              <a:ext cx="4" cy="24"/>
            </a:xfrm>
            <a:custGeom>
              <a:avLst/>
              <a:gdLst>
                <a:gd name="txL" fmla="*/ 0 w 8"/>
                <a:gd name="txT" fmla="*/ 0 h 50"/>
                <a:gd name="txR" fmla="*/ 8 w 8"/>
                <a:gd name="txB" fmla="*/ 50 h 5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8" h="50">
                  <a:moveTo>
                    <a:pt x="3" y="50"/>
                  </a:moveTo>
                  <a:lnTo>
                    <a:pt x="6" y="37"/>
                  </a:lnTo>
                  <a:lnTo>
                    <a:pt x="7" y="26"/>
                  </a:lnTo>
                  <a:lnTo>
                    <a:pt x="8" y="1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2" y="50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2" name="Freeform 14"/>
            <p:cNvSpPr/>
            <p:nvPr/>
          </p:nvSpPr>
          <p:spPr>
            <a:xfrm>
              <a:off x="3177" y="2300"/>
              <a:ext cx="4" cy="21"/>
            </a:xfrm>
            <a:custGeom>
              <a:avLst/>
              <a:gdLst>
                <a:gd name="txL" fmla="*/ 0 w 7"/>
                <a:gd name="txT" fmla="*/ 0 h 41"/>
                <a:gd name="txR" fmla="*/ 7 w 7"/>
                <a:gd name="txB" fmla="*/ 41 h 41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" h="41">
                  <a:moveTo>
                    <a:pt x="5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3" name="Freeform 15"/>
            <p:cNvSpPr/>
            <p:nvPr/>
          </p:nvSpPr>
          <p:spPr>
            <a:xfrm>
              <a:off x="3210" y="2295"/>
              <a:ext cx="6" cy="29"/>
            </a:xfrm>
            <a:custGeom>
              <a:avLst/>
              <a:gdLst>
                <a:gd name="txL" fmla="*/ 0 w 10"/>
                <a:gd name="txT" fmla="*/ 0 h 58"/>
                <a:gd name="txR" fmla="*/ 10 w 10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0" h="58">
                  <a:moveTo>
                    <a:pt x="3" y="56"/>
                  </a:moveTo>
                  <a:lnTo>
                    <a:pt x="5" y="50"/>
                  </a:lnTo>
                  <a:lnTo>
                    <a:pt x="6" y="43"/>
                  </a:lnTo>
                  <a:lnTo>
                    <a:pt x="7" y="37"/>
                  </a:lnTo>
                  <a:lnTo>
                    <a:pt x="8" y="30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8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3" y="57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4" name="Freeform 16"/>
            <p:cNvSpPr/>
            <p:nvPr/>
          </p:nvSpPr>
          <p:spPr>
            <a:xfrm>
              <a:off x="3238" y="2290"/>
              <a:ext cx="9" cy="28"/>
            </a:xfrm>
            <a:custGeom>
              <a:avLst/>
              <a:gdLst>
                <a:gd name="txL" fmla="*/ 0 w 18"/>
                <a:gd name="txT" fmla="*/ 0 h 55"/>
                <a:gd name="txR" fmla="*/ 18 w 18"/>
                <a:gd name="txB" fmla="*/ 55 h 5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8" h="55">
                  <a:moveTo>
                    <a:pt x="3" y="54"/>
                  </a:moveTo>
                  <a:lnTo>
                    <a:pt x="8" y="43"/>
                  </a:lnTo>
                  <a:lnTo>
                    <a:pt x="14" y="29"/>
                  </a:lnTo>
                  <a:lnTo>
                    <a:pt x="16" y="1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5" name="Freeform 17"/>
            <p:cNvSpPr/>
            <p:nvPr/>
          </p:nvSpPr>
          <p:spPr>
            <a:xfrm>
              <a:off x="3253" y="2288"/>
              <a:ext cx="9" cy="24"/>
            </a:xfrm>
            <a:custGeom>
              <a:avLst/>
              <a:gdLst>
                <a:gd name="txL" fmla="*/ 0 w 19"/>
                <a:gd name="txT" fmla="*/ 0 h 48"/>
                <a:gd name="txR" fmla="*/ 19 w 19"/>
                <a:gd name="txB" fmla="*/ 48 h 4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9" h="48">
                  <a:moveTo>
                    <a:pt x="4" y="48"/>
                  </a:moveTo>
                  <a:lnTo>
                    <a:pt x="6" y="41"/>
                  </a:lnTo>
                  <a:lnTo>
                    <a:pt x="8" y="35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6" name="Freeform 18"/>
            <p:cNvSpPr/>
            <p:nvPr/>
          </p:nvSpPr>
          <p:spPr>
            <a:xfrm>
              <a:off x="3268" y="2287"/>
              <a:ext cx="12" cy="21"/>
            </a:xfrm>
            <a:custGeom>
              <a:avLst/>
              <a:gdLst>
                <a:gd name="txL" fmla="*/ 0 w 24"/>
                <a:gd name="txT" fmla="*/ 0 h 43"/>
                <a:gd name="txR" fmla="*/ 24 w 24"/>
                <a:gd name="txB" fmla="*/ 43 h 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4" h="43">
                  <a:moveTo>
                    <a:pt x="6" y="42"/>
                  </a:moveTo>
                  <a:lnTo>
                    <a:pt x="9" y="37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3" y="8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7" name="Freeform 19"/>
            <p:cNvSpPr/>
            <p:nvPr/>
          </p:nvSpPr>
          <p:spPr>
            <a:xfrm>
              <a:off x="3279" y="2282"/>
              <a:ext cx="13" cy="22"/>
            </a:xfrm>
            <a:custGeom>
              <a:avLst/>
              <a:gdLst>
                <a:gd name="txL" fmla="*/ 0 w 27"/>
                <a:gd name="txT" fmla="*/ 0 h 43"/>
                <a:gd name="txR" fmla="*/ 27 w 27"/>
                <a:gd name="txB" fmla="*/ 43 h 4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7" h="43">
                  <a:moveTo>
                    <a:pt x="9" y="40"/>
                  </a:moveTo>
                  <a:lnTo>
                    <a:pt x="16" y="32"/>
                  </a:lnTo>
                  <a:lnTo>
                    <a:pt x="22" y="23"/>
                  </a:lnTo>
                  <a:lnTo>
                    <a:pt x="25" y="1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9" y="10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8" name="Freeform 20"/>
            <p:cNvSpPr/>
            <p:nvPr/>
          </p:nvSpPr>
          <p:spPr>
            <a:xfrm>
              <a:off x="3289" y="2277"/>
              <a:ext cx="15" cy="29"/>
            </a:xfrm>
            <a:custGeom>
              <a:avLst/>
              <a:gdLst>
                <a:gd name="txL" fmla="*/ 0 w 30"/>
                <a:gd name="txT" fmla="*/ 0 h 59"/>
                <a:gd name="txR" fmla="*/ 30 w 3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59">
                  <a:moveTo>
                    <a:pt x="27" y="2"/>
                  </a:moveTo>
                  <a:lnTo>
                    <a:pt x="23" y="10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7" y="37"/>
                  </a:lnTo>
                  <a:lnTo>
                    <a:pt x="19" y="32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09" name="Freeform 21"/>
            <p:cNvSpPr/>
            <p:nvPr/>
          </p:nvSpPr>
          <p:spPr>
            <a:xfrm>
              <a:off x="3051" y="2240"/>
              <a:ext cx="9" cy="23"/>
            </a:xfrm>
            <a:custGeom>
              <a:avLst/>
              <a:gdLst>
                <a:gd name="txL" fmla="*/ 0 w 17"/>
                <a:gd name="txT" fmla="*/ 0 h 46"/>
                <a:gd name="txR" fmla="*/ 17 w 17"/>
                <a:gd name="txB" fmla="*/ 46 h 46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46">
                  <a:moveTo>
                    <a:pt x="1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9" y="46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0" name="Freeform 22"/>
            <p:cNvSpPr/>
            <p:nvPr/>
          </p:nvSpPr>
          <p:spPr>
            <a:xfrm>
              <a:off x="2486" y="1369"/>
              <a:ext cx="793" cy="246"/>
            </a:xfrm>
            <a:custGeom>
              <a:avLst/>
              <a:gdLst>
                <a:gd name="txL" fmla="*/ 0 w 1585"/>
                <a:gd name="txT" fmla="*/ 0 h 491"/>
                <a:gd name="txR" fmla="*/ 1585 w 1585"/>
                <a:gd name="txB" fmla="*/ 491 h 491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585" h="491">
                  <a:moveTo>
                    <a:pt x="12" y="385"/>
                  </a:moveTo>
                  <a:lnTo>
                    <a:pt x="14" y="369"/>
                  </a:lnTo>
                  <a:lnTo>
                    <a:pt x="14" y="328"/>
                  </a:lnTo>
                  <a:lnTo>
                    <a:pt x="12" y="278"/>
                  </a:lnTo>
                  <a:lnTo>
                    <a:pt x="7" y="230"/>
                  </a:lnTo>
                  <a:lnTo>
                    <a:pt x="3" y="209"/>
                  </a:lnTo>
                  <a:lnTo>
                    <a:pt x="0" y="183"/>
                  </a:lnTo>
                  <a:lnTo>
                    <a:pt x="0" y="158"/>
                  </a:lnTo>
                  <a:lnTo>
                    <a:pt x="4" y="131"/>
                  </a:lnTo>
                  <a:lnTo>
                    <a:pt x="12" y="106"/>
                  </a:lnTo>
                  <a:lnTo>
                    <a:pt x="26" y="82"/>
                  </a:lnTo>
                  <a:lnTo>
                    <a:pt x="48" y="60"/>
                  </a:lnTo>
                  <a:lnTo>
                    <a:pt x="77" y="41"/>
                  </a:lnTo>
                  <a:lnTo>
                    <a:pt x="107" y="26"/>
                  </a:lnTo>
                  <a:lnTo>
                    <a:pt x="131" y="16"/>
                  </a:lnTo>
                  <a:lnTo>
                    <a:pt x="151" y="8"/>
                  </a:lnTo>
                  <a:lnTo>
                    <a:pt x="167" y="3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72" y="5"/>
                  </a:lnTo>
                  <a:lnTo>
                    <a:pt x="290" y="6"/>
                  </a:lnTo>
                  <a:lnTo>
                    <a:pt x="312" y="8"/>
                  </a:lnTo>
                  <a:lnTo>
                    <a:pt x="336" y="9"/>
                  </a:lnTo>
                  <a:lnTo>
                    <a:pt x="363" y="11"/>
                  </a:lnTo>
                  <a:lnTo>
                    <a:pt x="393" y="14"/>
                  </a:lnTo>
                  <a:lnTo>
                    <a:pt x="423" y="16"/>
                  </a:lnTo>
                  <a:lnTo>
                    <a:pt x="456" y="20"/>
                  </a:lnTo>
                  <a:lnTo>
                    <a:pt x="489" y="22"/>
                  </a:lnTo>
                  <a:lnTo>
                    <a:pt x="525" y="25"/>
                  </a:lnTo>
                  <a:lnTo>
                    <a:pt x="561" y="28"/>
                  </a:lnTo>
                  <a:lnTo>
                    <a:pt x="598" y="31"/>
                  </a:lnTo>
                  <a:lnTo>
                    <a:pt x="635" y="33"/>
                  </a:lnTo>
                  <a:lnTo>
                    <a:pt x="673" y="37"/>
                  </a:lnTo>
                  <a:lnTo>
                    <a:pt x="709" y="40"/>
                  </a:lnTo>
                  <a:lnTo>
                    <a:pt x="746" y="43"/>
                  </a:lnTo>
                  <a:lnTo>
                    <a:pt x="782" y="46"/>
                  </a:lnTo>
                  <a:lnTo>
                    <a:pt x="817" y="48"/>
                  </a:lnTo>
                  <a:lnTo>
                    <a:pt x="850" y="52"/>
                  </a:lnTo>
                  <a:lnTo>
                    <a:pt x="882" y="54"/>
                  </a:lnTo>
                  <a:lnTo>
                    <a:pt x="912" y="56"/>
                  </a:lnTo>
                  <a:lnTo>
                    <a:pt x="941" y="59"/>
                  </a:lnTo>
                  <a:lnTo>
                    <a:pt x="966" y="61"/>
                  </a:lnTo>
                  <a:lnTo>
                    <a:pt x="991" y="63"/>
                  </a:lnTo>
                  <a:lnTo>
                    <a:pt x="1010" y="65"/>
                  </a:lnTo>
                  <a:lnTo>
                    <a:pt x="1027" y="67"/>
                  </a:lnTo>
                  <a:lnTo>
                    <a:pt x="1042" y="68"/>
                  </a:lnTo>
                  <a:lnTo>
                    <a:pt x="1053" y="68"/>
                  </a:lnTo>
                  <a:lnTo>
                    <a:pt x="1059" y="69"/>
                  </a:lnTo>
                  <a:lnTo>
                    <a:pt x="1061" y="69"/>
                  </a:lnTo>
                  <a:lnTo>
                    <a:pt x="1471" y="123"/>
                  </a:lnTo>
                  <a:lnTo>
                    <a:pt x="1476" y="124"/>
                  </a:lnTo>
                  <a:lnTo>
                    <a:pt x="1487" y="129"/>
                  </a:lnTo>
                  <a:lnTo>
                    <a:pt x="1504" y="137"/>
                  </a:lnTo>
                  <a:lnTo>
                    <a:pt x="1525" y="150"/>
                  </a:lnTo>
                  <a:lnTo>
                    <a:pt x="1545" y="165"/>
                  </a:lnTo>
                  <a:lnTo>
                    <a:pt x="1563" y="186"/>
                  </a:lnTo>
                  <a:lnTo>
                    <a:pt x="1577" y="210"/>
                  </a:lnTo>
                  <a:lnTo>
                    <a:pt x="1584" y="239"/>
                  </a:lnTo>
                  <a:lnTo>
                    <a:pt x="1585" y="273"/>
                  </a:lnTo>
                  <a:lnTo>
                    <a:pt x="1583" y="313"/>
                  </a:lnTo>
                  <a:lnTo>
                    <a:pt x="1578" y="355"/>
                  </a:lnTo>
                  <a:lnTo>
                    <a:pt x="1571" y="396"/>
                  </a:lnTo>
                  <a:lnTo>
                    <a:pt x="1564" y="433"/>
                  </a:lnTo>
                  <a:lnTo>
                    <a:pt x="1559" y="463"/>
                  </a:lnTo>
                  <a:lnTo>
                    <a:pt x="1554" y="484"/>
                  </a:lnTo>
                  <a:lnTo>
                    <a:pt x="1553" y="491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pic>
          <p:nvPicPr>
            <p:cNvPr id="7211" name="Freeform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1" y="1420"/>
              <a:ext cx="1006" cy="7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12" name="Freeform 24"/>
            <p:cNvSpPr/>
            <p:nvPr/>
          </p:nvSpPr>
          <p:spPr>
            <a:xfrm>
              <a:off x="2484" y="1363"/>
              <a:ext cx="803" cy="251"/>
            </a:xfrm>
            <a:custGeom>
              <a:avLst/>
              <a:gdLst>
                <a:gd name="txL" fmla="*/ 0 w 1605"/>
                <a:gd name="txT" fmla="*/ 0 h 502"/>
                <a:gd name="txR" fmla="*/ 1605 w 1605"/>
                <a:gd name="txB" fmla="*/ 502 h 50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605" h="502">
                  <a:moveTo>
                    <a:pt x="9" y="405"/>
                  </a:moveTo>
                  <a:lnTo>
                    <a:pt x="16" y="345"/>
                  </a:lnTo>
                  <a:lnTo>
                    <a:pt x="16" y="286"/>
                  </a:lnTo>
                  <a:lnTo>
                    <a:pt x="15" y="226"/>
                  </a:lnTo>
                  <a:lnTo>
                    <a:pt x="17" y="166"/>
                  </a:lnTo>
                  <a:lnTo>
                    <a:pt x="20" y="153"/>
                  </a:lnTo>
                  <a:lnTo>
                    <a:pt x="22" y="140"/>
                  </a:lnTo>
                  <a:lnTo>
                    <a:pt x="27" y="126"/>
                  </a:lnTo>
                  <a:lnTo>
                    <a:pt x="32" y="115"/>
                  </a:lnTo>
                  <a:lnTo>
                    <a:pt x="39" y="102"/>
                  </a:lnTo>
                  <a:lnTo>
                    <a:pt x="47" y="91"/>
                  </a:lnTo>
                  <a:lnTo>
                    <a:pt x="57" y="81"/>
                  </a:lnTo>
                  <a:lnTo>
                    <a:pt x="67" y="71"/>
                  </a:lnTo>
                  <a:lnTo>
                    <a:pt x="72" y="67"/>
                  </a:lnTo>
                  <a:lnTo>
                    <a:pt x="77" y="64"/>
                  </a:lnTo>
                  <a:lnTo>
                    <a:pt x="82" y="60"/>
                  </a:lnTo>
                  <a:lnTo>
                    <a:pt x="88" y="57"/>
                  </a:lnTo>
                  <a:lnTo>
                    <a:pt x="92" y="53"/>
                  </a:lnTo>
                  <a:lnTo>
                    <a:pt x="98" y="50"/>
                  </a:lnTo>
                  <a:lnTo>
                    <a:pt x="104" y="48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2" y="38"/>
                  </a:lnTo>
                  <a:lnTo>
                    <a:pt x="129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3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56" y="30"/>
                  </a:lnTo>
                  <a:lnTo>
                    <a:pt x="171" y="29"/>
                  </a:lnTo>
                  <a:lnTo>
                    <a:pt x="185" y="29"/>
                  </a:lnTo>
                  <a:lnTo>
                    <a:pt x="199" y="30"/>
                  </a:lnTo>
                  <a:lnTo>
                    <a:pt x="213" y="32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6" y="35"/>
                  </a:lnTo>
                  <a:lnTo>
                    <a:pt x="289" y="37"/>
                  </a:lnTo>
                  <a:lnTo>
                    <a:pt x="323" y="38"/>
                  </a:lnTo>
                  <a:lnTo>
                    <a:pt x="356" y="41"/>
                  </a:lnTo>
                  <a:lnTo>
                    <a:pt x="388" y="43"/>
                  </a:lnTo>
                  <a:lnTo>
                    <a:pt x="422" y="45"/>
                  </a:lnTo>
                  <a:lnTo>
                    <a:pt x="455" y="48"/>
                  </a:lnTo>
                  <a:lnTo>
                    <a:pt x="489" y="50"/>
                  </a:lnTo>
                  <a:lnTo>
                    <a:pt x="521" y="52"/>
                  </a:lnTo>
                  <a:lnTo>
                    <a:pt x="554" y="55"/>
                  </a:lnTo>
                  <a:lnTo>
                    <a:pt x="588" y="57"/>
                  </a:lnTo>
                  <a:lnTo>
                    <a:pt x="621" y="59"/>
                  </a:lnTo>
                  <a:lnTo>
                    <a:pt x="653" y="62"/>
                  </a:lnTo>
                  <a:lnTo>
                    <a:pt x="687" y="65"/>
                  </a:lnTo>
                  <a:lnTo>
                    <a:pt x="720" y="67"/>
                  </a:lnTo>
                  <a:lnTo>
                    <a:pt x="753" y="71"/>
                  </a:lnTo>
                  <a:lnTo>
                    <a:pt x="786" y="73"/>
                  </a:lnTo>
                  <a:lnTo>
                    <a:pt x="819" y="75"/>
                  </a:lnTo>
                  <a:lnTo>
                    <a:pt x="853" y="79"/>
                  </a:lnTo>
                  <a:lnTo>
                    <a:pt x="886" y="81"/>
                  </a:lnTo>
                  <a:lnTo>
                    <a:pt x="920" y="83"/>
                  </a:lnTo>
                  <a:lnTo>
                    <a:pt x="954" y="87"/>
                  </a:lnTo>
                  <a:lnTo>
                    <a:pt x="988" y="90"/>
                  </a:lnTo>
                  <a:lnTo>
                    <a:pt x="1021" y="93"/>
                  </a:lnTo>
                  <a:lnTo>
                    <a:pt x="1054" y="96"/>
                  </a:lnTo>
                  <a:lnTo>
                    <a:pt x="1088" y="100"/>
                  </a:lnTo>
                  <a:lnTo>
                    <a:pt x="1121" y="103"/>
                  </a:lnTo>
                  <a:lnTo>
                    <a:pt x="1155" y="106"/>
                  </a:lnTo>
                  <a:lnTo>
                    <a:pt x="1189" y="110"/>
                  </a:lnTo>
                  <a:lnTo>
                    <a:pt x="1223" y="113"/>
                  </a:lnTo>
                  <a:lnTo>
                    <a:pt x="1256" y="117"/>
                  </a:lnTo>
                  <a:lnTo>
                    <a:pt x="1289" y="120"/>
                  </a:lnTo>
                  <a:lnTo>
                    <a:pt x="1323" y="125"/>
                  </a:lnTo>
                  <a:lnTo>
                    <a:pt x="1340" y="127"/>
                  </a:lnTo>
                  <a:lnTo>
                    <a:pt x="1357" y="130"/>
                  </a:lnTo>
                  <a:lnTo>
                    <a:pt x="1375" y="132"/>
                  </a:lnTo>
                  <a:lnTo>
                    <a:pt x="1392" y="134"/>
                  </a:lnTo>
                  <a:lnTo>
                    <a:pt x="1409" y="138"/>
                  </a:lnTo>
                  <a:lnTo>
                    <a:pt x="1426" y="140"/>
                  </a:lnTo>
                  <a:lnTo>
                    <a:pt x="1444" y="145"/>
                  </a:lnTo>
                  <a:lnTo>
                    <a:pt x="1461" y="149"/>
                  </a:lnTo>
                  <a:lnTo>
                    <a:pt x="1466" y="150"/>
                  </a:lnTo>
                  <a:lnTo>
                    <a:pt x="1473" y="154"/>
                  </a:lnTo>
                  <a:lnTo>
                    <a:pt x="1479" y="158"/>
                  </a:lnTo>
                  <a:lnTo>
                    <a:pt x="1488" y="163"/>
                  </a:lnTo>
                  <a:lnTo>
                    <a:pt x="1499" y="170"/>
                  </a:lnTo>
                  <a:lnTo>
                    <a:pt x="1509" y="177"/>
                  </a:lnTo>
                  <a:lnTo>
                    <a:pt x="1520" y="185"/>
                  </a:lnTo>
                  <a:lnTo>
                    <a:pt x="1529" y="193"/>
                  </a:lnTo>
                  <a:lnTo>
                    <a:pt x="1537" y="202"/>
                  </a:lnTo>
                  <a:lnTo>
                    <a:pt x="1545" y="211"/>
                  </a:lnTo>
                  <a:lnTo>
                    <a:pt x="1552" y="222"/>
                  </a:lnTo>
                  <a:lnTo>
                    <a:pt x="1558" y="233"/>
                  </a:lnTo>
                  <a:lnTo>
                    <a:pt x="1568" y="264"/>
                  </a:lnTo>
                  <a:lnTo>
                    <a:pt x="1573" y="297"/>
                  </a:lnTo>
                  <a:lnTo>
                    <a:pt x="1573" y="330"/>
                  </a:lnTo>
                  <a:lnTo>
                    <a:pt x="1569" y="364"/>
                  </a:lnTo>
                  <a:lnTo>
                    <a:pt x="1564" y="397"/>
                  </a:lnTo>
                  <a:lnTo>
                    <a:pt x="1559" y="430"/>
                  </a:lnTo>
                  <a:lnTo>
                    <a:pt x="1554" y="463"/>
                  </a:lnTo>
                  <a:lnTo>
                    <a:pt x="1553" y="495"/>
                  </a:lnTo>
                  <a:lnTo>
                    <a:pt x="1557" y="502"/>
                  </a:lnTo>
                  <a:lnTo>
                    <a:pt x="1564" y="501"/>
                  </a:lnTo>
                  <a:lnTo>
                    <a:pt x="1572" y="495"/>
                  </a:lnTo>
                  <a:lnTo>
                    <a:pt x="1575" y="488"/>
                  </a:lnTo>
                  <a:lnTo>
                    <a:pt x="1581" y="458"/>
                  </a:lnTo>
                  <a:lnTo>
                    <a:pt x="1588" y="428"/>
                  </a:lnTo>
                  <a:lnTo>
                    <a:pt x="1594" y="398"/>
                  </a:lnTo>
                  <a:lnTo>
                    <a:pt x="1599" y="367"/>
                  </a:lnTo>
                  <a:lnTo>
                    <a:pt x="1603" y="337"/>
                  </a:lnTo>
                  <a:lnTo>
                    <a:pt x="1605" y="307"/>
                  </a:lnTo>
                  <a:lnTo>
                    <a:pt x="1604" y="277"/>
                  </a:lnTo>
                  <a:lnTo>
                    <a:pt x="1600" y="246"/>
                  </a:lnTo>
                  <a:lnTo>
                    <a:pt x="1595" y="224"/>
                  </a:lnTo>
                  <a:lnTo>
                    <a:pt x="1587" y="204"/>
                  </a:lnTo>
                  <a:lnTo>
                    <a:pt x="1575" y="187"/>
                  </a:lnTo>
                  <a:lnTo>
                    <a:pt x="1562" y="171"/>
                  </a:lnTo>
                  <a:lnTo>
                    <a:pt x="1547" y="156"/>
                  </a:lnTo>
                  <a:lnTo>
                    <a:pt x="1530" y="143"/>
                  </a:lnTo>
                  <a:lnTo>
                    <a:pt x="1513" y="131"/>
                  </a:lnTo>
                  <a:lnTo>
                    <a:pt x="1493" y="120"/>
                  </a:lnTo>
                  <a:lnTo>
                    <a:pt x="1481" y="115"/>
                  </a:lnTo>
                  <a:lnTo>
                    <a:pt x="1466" y="110"/>
                  </a:lnTo>
                  <a:lnTo>
                    <a:pt x="1451" y="106"/>
                  </a:lnTo>
                  <a:lnTo>
                    <a:pt x="1436" y="103"/>
                  </a:lnTo>
                  <a:lnTo>
                    <a:pt x="1421" y="102"/>
                  </a:lnTo>
                  <a:lnTo>
                    <a:pt x="1406" y="100"/>
                  </a:lnTo>
                  <a:lnTo>
                    <a:pt x="1391" y="98"/>
                  </a:lnTo>
                  <a:lnTo>
                    <a:pt x="1377" y="96"/>
                  </a:lnTo>
                  <a:lnTo>
                    <a:pt x="1344" y="91"/>
                  </a:lnTo>
                  <a:lnTo>
                    <a:pt x="1311" y="87"/>
                  </a:lnTo>
                  <a:lnTo>
                    <a:pt x="1278" y="83"/>
                  </a:lnTo>
                  <a:lnTo>
                    <a:pt x="1244" y="80"/>
                  </a:lnTo>
                  <a:lnTo>
                    <a:pt x="1212" y="75"/>
                  </a:lnTo>
                  <a:lnTo>
                    <a:pt x="1179" y="72"/>
                  </a:lnTo>
                  <a:lnTo>
                    <a:pt x="1145" y="68"/>
                  </a:lnTo>
                  <a:lnTo>
                    <a:pt x="1112" y="66"/>
                  </a:lnTo>
                  <a:lnTo>
                    <a:pt x="1080" y="63"/>
                  </a:lnTo>
                  <a:lnTo>
                    <a:pt x="1046" y="59"/>
                  </a:lnTo>
                  <a:lnTo>
                    <a:pt x="1013" y="57"/>
                  </a:lnTo>
                  <a:lnTo>
                    <a:pt x="979" y="53"/>
                  </a:lnTo>
                  <a:lnTo>
                    <a:pt x="947" y="51"/>
                  </a:lnTo>
                  <a:lnTo>
                    <a:pt x="914" y="49"/>
                  </a:lnTo>
                  <a:lnTo>
                    <a:pt x="880" y="45"/>
                  </a:lnTo>
                  <a:lnTo>
                    <a:pt x="847" y="43"/>
                  </a:lnTo>
                  <a:lnTo>
                    <a:pt x="814" y="40"/>
                  </a:lnTo>
                  <a:lnTo>
                    <a:pt x="779" y="37"/>
                  </a:lnTo>
                  <a:lnTo>
                    <a:pt x="744" y="34"/>
                  </a:lnTo>
                  <a:lnTo>
                    <a:pt x="711" y="32"/>
                  </a:lnTo>
                  <a:lnTo>
                    <a:pt x="676" y="29"/>
                  </a:lnTo>
                  <a:lnTo>
                    <a:pt x="643" y="26"/>
                  </a:lnTo>
                  <a:lnTo>
                    <a:pt x="608" y="23"/>
                  </a:lnTo>
                  <a:lnTo>
                    <a:pt x="574" y="21"/>
                  </a:lnTo>
                  <a:lnTo>
                    <a:pt x="541" y="19"/>
                  </a:lnTo>
                  <a:lnTo>
                    <a:pt x="506" y="17"/>
                  </a:lnTo>
                  <a:lnTo>
                    <a:pt x="471" y="14"/>
                  </a:lnTo>
                  <a:lnTo>
                    <a:pt x="438" y="12"/>
                  </a:lnTo>
                  <a:lnTo>
                    <a:pt x="403" y="10"/>
                  </a:lnTo>
                  <a:lnTo>
                    <a:pt x="369" y="8"/>
                  </a:lnTo>
                  <a:lnTo>
                    <a:pt x="335" y="6"/>
                  </a:lnTo>
                  <a:lnTo>
                    <a:pt x="301" y="5"/>
                  </a:lnTo>
                  <a:lnTo>
                    <a:pt x="284" y="4"/>
                  </a:lnTo>
                  <a:lnTo>
                    <a:pt x="265" y="3"/>
                  </a:lnTo>
                  <a:lnTo>
                    <a:pt x="248" y="3"/>
                  </a:lnTo>
                  <a:lnTo>
                    <a:pt x="231" y="2"/>
                  </a:lnTo>
                  <a:lnTo>
                    <a:pt x="212" y="2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0" y="2"/>
                  </a:lnTo>
                  <a:lnTo>
                    <a:pt x="149" y="3"/>
                  </a:lnTo>
                  <a:lnTo>
                    <a:pt x="136" y="6"/>
                  </a:lnTo>
                  <a:lnTo>
                    <a:pt x="125" y="10"/>
                  </a:lnTo>
                  <a:lnTo>
                    <a:pt x="113" y="15"/>
                  </a:lnTo>
                  <a:lnTo>
                    <a:pt x="103" y="20"/>
                  </a:lnTo>
                  <a:lnTo>
                    <a:pt x="91" y="27"/>
                  </a:lnTo>
                  <a:lnTo>
                    <a:pt x="81" y="33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38" y="68"/>
                  </a:lnTo>
                  <a:lnTo>
                    <a:pt x="27" y="86"/>
                  </a:lnTo>
                  <a:lnTo>
                    <a:pt x="16" y="104"/>
                  </a:lnTo>
                  <a:lnTo>
                    <a:pt x="8" y="124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0" y="187"/>
                  </a:lnTo>
                  <a:lnTo>
                    <a:pt x="4" y="242"/>
                  </a:lnTo>
                  <a:lnTo>
                    <a:pt x="9" y="297"/>
                  </a:lnTo>
                  <a:lnTo>
                    <a:pt x="13" y="351"/>
                  </a:lnTo>
                  <a:lnTo>
                    <a:pt x="9" y="406"/>
                  </a:lnTo>
                  <a:lnTo>
                    <a:pt x="9" y="40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3" name="Freeform 25"/>
            <p:cNvSpPr/>
            <p:nvPr/>
          </p:nvSpPr>
          <p:spPr>
            <a:xfrm>
              <a:off x="2483" y="1414"/>
              <a:ext cx="780" cy="213"/>
            </a:xfrm>
            <a:custGeom>
              <a:avLst/>
              <a:gdLst>
                <a:gd name="txL" fmla="*/ 0 w 1560"/>
                <a:gd name="txT" fmla="*/ 0 h 425"/>
                <a:gd name="txR" fmla="*/ 1560 w 1560"/>
                <a:gd name="txB" fmla="*/ 425 h 42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560" h="425">
                  <a:moveTo>
                    <a:pt x="6" y="338"/>
                  </a:moveTo>
                  <a:lnTo>
                    <a:pt x="17" y="316"/>
                  </a:lnTo>
                  <a:lnTo>
                    <a:pt x="29" y="294"/>
                  </a:lnTo>
                  <a:lnTo>
                    <a:pt x="38" y="271"/>
                  </a:lnTo>
                  <a:lnTo>
                    <a:pt x="46" y="248"/>
                  </a:lnTo>
                  <a:lnTo>
                    <a:pt x="54" y="223"/>
                  </a:lnTo>
                  <a:lnTo>
                    <a:pt x="60" y="199"/>
                  </a:lnTo>
                  <a:lnTo>
                    <a:pt x="66" y="175"/>
                  </a:lnTo>
                  <a:lnTo>
                    <a:pt x="69" y="151"/>
                  </a:lnTo>
                  <a:lnTo>
                    <a:pt x="71" y="131"/>
                  </a:lnTo>
                  <a:lnTo>
                    <a:pt x="74" y="112"/>
                  </a:lnTo>
                  <a:lnTo>
                    <a:pt x="77" y="92"/>
                  </a:lnTo>
                  <a:lnTo>
                    <a:pt x="84" y="74"/>
                  </a:lnTo>
                  <a:lnTo>
                    <a:pt x="92" y="64"/>
                  </a:lnTo>
                  <a:lnTo>
                    <a:pt x="104" y="59"/>
                  </a:lnTo>
                  <a:lnTo>
                    <a:pt x="117" y="55"/>
                  </a:lnTo>
                  <a:lnTo>
                    <a:pt x="134" y="54"/>
                  </a:lnTo>
                  <a:lnTo>
                    <a:pt x="151" y="54"/>
                  </a:lnTo>
                  <a:lnTo>
                    <a:pt x="166" y="55"/>
                  </a:lnTo>
                  <a:lnTo>
                    <a:pt x="181" y="56"/>
                  </a:lnTo>
                  <a:lnTo>
                    <a:pt x="192" y="58"/>
                  </a:lnTo>
                  <a:lnTo>
                    <a:pt x="208" y="59"/>
                  </a:lnTo>
                  <a:lnTo>
                    <a:pt x="226" y="60"/>
                  </a:lnTo>
                  <a:lnTo>
                    <a:pt x="242" y="61"/>
                  </a:lnTo>
                  <a:lnTo>
                    <a:pt x="259" y="62"/>
                  </a:lnTo>
                  <a:lnTo>
                    <a:pt x="275" y="63"/>
                  </a:lnTo>
                  <a:lnTo>
                    <a:pt x="291" y="66"/>
                  </a:lnTo>
                  <a:lnTo>
                    <a:pt x="309" y="67"/>
                  </a:lnTo>
                  <a:lnTo>
                    <a:pt x="325" y="68"/>
                  </a:lnTo>
                  <a:lnTo>
                    <a:pt x="341" y="70"/>
                  </a:lnTo>
                  <a:lnTo>
                    <a:pt x="358" y="71"/>
                  </a:lnTo>
                  <a:lnTo>
                    <a:pt x="374" y="72"/>
                  </a:lnTo>
                  <a:lnTo>
                    <a:pt x="390" y="74"/>
                  </a:lnTo>
                  <a:lnTo>
                    <a:pt x="408" y="76"/>
                  </a:lnTo>
                  <a:lnTo>
                    <a:pt x="424" y="77"/>
                  </a:lnTo>
                  <a:lnTo>
                    <a:pt x="441" y="77"/>
                  </a:lnTo>
                  <a:lnTo>
                    <a:pt x="457" y="78"/>
                  </a:lnTo>
                  <a:lnTo>
                    <a:pt x="493" y="79"/>
                  </a:lnTo>
                  <a:lnTo>
                    <a:pt x="529" y="82"/>
                  </a:lnTo>
                  <a:lnTo>
                    <a:pt x="564" y="83"/>
                  </a:lnTo>
                  <a:lnTo>
                    <a:pt x="600" y="84"/>
                  </a:lnTo>
                  <a:lnTo>
                    <a:pt x="636" y="85"/>
                  </a:lnTo>
                  <a:lnTo>
                    <a:pt x="672" y="86"/>
                  </a:lnTo>
                  <a:lnTo>
                    <a:pt x="707" y="87"/>
                  </a:lnTo>
                  <a:lnTo>
                    <a:pt x="743" y="89"/>
                  </a:lnTo>
                  <a:lnTo>
                    <a:pt x="779" y="91"/>
                  </a:lnTo>
                  <a:lnTo>
                    <a:pt x="814" y="92"/>
                  </a:lnTo>
                  <a:lnTo>
                    <a:pt x="850" y="93"/>
                  </a:lnTo>
                  <a:lnTo>
                    <a:pt x="886" y="96"/>
                  </a:lnTo>
                  <a:lnTo>
                    <a:pt x="922" y="97"/>
                  </a:lnTo>
                  <a:lnTo>
                    <a:pt x="957" y="99"/>
                  </a:lnTo>
                  <a:lnTo>
                    <a:pt x="993" y="101"/>
                  </a:lnTo>
                  <a:lnTo>
                    <a:pt x="1029" y="104"/>
                  </a:lnTo>
                  <a:lnTo>
                    <a:pt x="1052" y="105"/>
                  </a:lnTo>
                  <a:lnTo>
                    <a:pt x="1075" y="107"/>
                  </a:lnTo>
                  <a:lnTo>
                    <a:pt x="1097" y="108"/>
                  </a:lnTo>
                  <a:lnTo>
                    <a:pt x="1120" y="111"/>
                  </a:lnTo>
                  <a:lnTo>
                    <a:pt x="1143" y="112"/>
                  </a:lnTo>
                  <a:lnTo>
                    <a:pt x="1166" y="114"/>
                  </a:lnTo>
                  <a:lnTo>
                    <a:pt x="1189" y="116"/>
                  </a:lnTo>
                  <a:lnTo>
                    <a:pt x="1212" y="120"/>
                  </a:lnTo>
                  <a:lnTo>
                    <a:pt x="1235" y="122"/>
                  </a:lnTo>
                  <a:lnTo>
                    <a:pt x="1257" y="126"/>
                  </a:lnTo>
                  <a:lnTo>
                    <a:pt x="1280" y="129"/>
                  </a:lnTo>
                  <a:lnTo>
                    <a:pt x="1303" y="132"/>
                  </a:lnTo>
                  <a:lnTo>
                    <a:pt x="1326" y="137"/>
                  </a:lnTo>
                  <a:lnTo>
                    <a:pt x="1348" y="142"/>
                  </a:lnTo>
                  <a:lnTo>
                    <a:pt x="1371" y="147"/>
                  </a:lnTo>
                  <a:lnTo>
                    <a:pt x="1393" y="153"/>
                  </a:lnTo>
                  <a:lnTo>
                    <a:pt x="1403" y="155"/>
                  </a:lnTo>
                  <a:lnTo>
                    <a:pt x="1415" y="159"/>
                  </a:lnTo>
                  <a:lnTo>
                    <a:pt x="1427" y="162"/>
                  </a:lnTo>
                  <a:lnTo>
                    <a:pt x="1439" y="167"/>
                  </a:lnTo>
                  <a:lnTo>
                    <a:pt x="1452" y="172"/>
                  </a:lnTo>
                  <a:lnTo>
                    <a:pt x="1462" y="177"/>
                  </a:lnTo>
                  <a:lnTo>
                    <a:pt x="1472" y="184"/>
                  </a:lnTo>
                  <a:lnTo>
                    <a:pt x="1480" y="192"/>
                  </a:lnTo>
                  <a:lnTo>
                    <a:pt x="1481" y="195"/>
                  </a:lnTo>
                  <a:lnTo>
                    <a:pt x="1484" y="197"/>
                  </a:lnTo>
                  <a:lnTo>
                    <a:pt x="1485" y="200"/>
                  </a:lnTo>
                  <a:lnTo>
                    <a:pt x="1485" y="203"/>
                  </a:lnTo>
                  <a:lnTo>
                    <a:pt x="1490" y="222"/>
                  </a:lnTo>
                  <a:lnTo>
                    <a:pt x="1493" y="242"/>
                  </a:lnTo>
                  <a:lnTo>
                    <a:pt x="1494" y="262"/>
                  </a:lnTo>
                  <a:lnTo>
                    <a:pt x="1493" y="281"/>
                  </a:lnTo>
                  <a:lnTo>
                    <a:pt x="1492" y="301"/>
                  </a:lnTo>
                  <a:lnTo>
                    <a:pt x="1492" y="319"/>
                  </a:lnTo>
                  <a:lnTo>
                    <a:pt x="1493" y="338"/>
                  </a:lnTo>
                  <a:lnTo>
                    <a:pt x="1496" y="355"/>
                  </a:lnTo>
                  <a:lnTo>
                    <a:pt x="1502" y="371"/>
                  </a:lnTo>
                  <a:lnTo>
                    <a:pt x="1509" y="388"/>
                  </a:lnTo>
                  <a:lnTo>
                    <a:pt x="1518" y="404"/>
                  </a:lnTo>
                  <a:lnTo>
                    <a:pt x="1530" y="421"/>
                  </a:lnTo>
                  <a:lnTo>
                    <a:pt x="1539" y="425"/>
                  </a:lnTo>
                  <a:lnTo>
                    <a:pt x="1551" y="421"/>
                  </a:lnTo>
                  <a:lnTo>
                    <a:pt x="1558" y="411"/>
                  </a:lnTo>
                  <a:lnTo>
                    <a:pt x="1560" y="401"/>
                  </a:lnTo>
                  <a:lnTo>
                    <a:pt x="1551" y="372"/>
                  </a:lnTo>
                  <a:lnTo>
                    <a:pt x="1541" y="343"/>
                  </a:lnTo>
                  <a:lnTo>
                    <a:pt x="1534" y="316"/>
                  </a:lnTo>
                  <a:lnTo>
                    <a:pt x="1529" y="287"/>
                  </a:lnTo>
                  <a:lnTo>
                    <a:pt x="1526" y="262"/>
                  </a:lnTo>
                  <a:lnTo>
                    <a:pt x="1522" y="236"/>
                  </a:lnTo>
                  <a:lnTo>
                    <a:pt x="1517" y="212"/>
                  </a:lnTo>
                  <a:lnTo>
                    <a:pt x="1511" y="187"/>
                  </a:lnTo>
                  <a:lnTo>
                    <a:pt x="1509" y="181"/>
                  </a:lnTo>
                  <a:lnTo>
                    <a:pt x="1506" y="175"/>
                  </a:lnTo>
                  <a:lnTo>
                    <a:pt x="1501" y="170"/>
                  </a:lnTo>
                  <a:lnTo>
                    <a:pt x="1498" y="166"/>
                  </a:lnTo>
                  <a:lnTo>
                    <a:pt x="1492" y="161"/>
                  </a:lnTo>
                  <a:lnTo>
                    <a:pt x="1487" y="157"/>
                  </a:lnTo>
                  <a:lnTo>
                    <a:pt x="1481" y="153"/>
                  </a:lnTo>
                  <a:lnTo>
                    <a:pt x="1476" y="150"/>
                  </a:lnTo>
                  <a:lnTo>
                    <a:pt x="1464" y="144"/>
                  </a:lnTo>
                  <a:lnTo>
                    <a:pt x="1454" y="138"/>
                  </a:lnTo>
                  <a:lnTo>
                    <a:pt x="1442" y="134"/>
                  </a:lnTo>
                  <a:lnTo>
                    <a:pt x="1431" y="129"/>
                  </a:lnTo>
                  <a:lnTo>
                    <a:pt x="1418" y="124"/>
                  </a:lnTo>
                  <a:lnTo>
                    <a:pt x="1407" y="121"/>
                  </a:lnTo>
                  <a:lnTo>
                    <a:pt x="1394" y="117"/>
                  </a:lnTo>
                  <a:lnTo>
                    <a:pt x="1381" y="114"/>
                  </a:lnTo>
                  <a:lnTo>
                    <a:pt x="1369" y="112"/>
                  </a:lnTo>
                  <a:lnTo>
                    <a:pt x="1357" y="108"/>
                  </a:lnTo>
                  <a:lnTo>
                    <a:pt x="1344" y="106"/>
                  </a:lnTo>
                  <a:lnTo>
                    <a:pt x="1332" y="104"/>
                  </a:lnTo>
                  <a:lnTo>
                    <a:pt x="1319" y="101"/>
                  </a:lnTo>
                  <a:lnTo>
                    <a:pt x="1306" y="99"/>
                  </a:lnTo>
                  <a:lnTo>
                    <a:pt x="1295" y="97"/>
                  </a:lnTo>
                  <a:lnTo>
                    <a:pt x="1282" y="94"/>
                  </a:lnTo>
                  <a:lnTo>
                    <a:pt x="1245" y="87"/>
                  </a:lnTo>
                  <a:lnTo>
                    <a:pt x="1207" y="82"/>
                  </a:lnTo>
                  <a:lnTo>
                    <a:pt x="1169" y="76"/>
                  </a:lnTo>
                  <a:lnTo>
                    <a:pt x="1132" y="70"/>
                  </a:lnTo>
                  <a:lnTo>
                    <a:pt x="1094" y="66"/>
                  </a:lnTo>
                  <a:lnTo>
                    <a:pt x="1056" y="60"/>
                  </a:lnTo>
                  <a:lnTo>
                    <a:pt x="1018" y="56"/>
                  </a:lnTo>
                  <a:lnTo>
                    <a:pt x="980" y="52"/>
                  </a:lnTo>
                  <a:lnTo>
                    <a:pt x="942" y="47"/>
                  </a:lnTo>
                  <a:lnTo>
                    <a:pt x="904" y="44"/>
                  </a:lnTo>
                  <a:lnTo>
                    <a:pt x="866" y="40"/>
                  </a:lnTo>
                  <a:lnTo>
                    <a:pt x="828" y="37"/>
                  </a:lnTo>
                  <a:lnTo>
                    <a:pt x="790" y="34"/>
                  </a:lnTo>
                  <a:lnTo>
                    <a:pt x="752" y="31"/>
                  </a:lnTo>
                  <a:lnTo>
                    <a:pt x="714" y="28"/>
                  </a:lnTo>
                  <a:lnTo>
                    <a:pt x="676" y="25"/>
                  </a:lnTo>
                  <a:lnTo>
                    <a:pt x="657" y="24"/>
                  </a:lnTo>
                  <a:lnTo>
                    <a:pt x="637" y="23"/>
                  </a:lnTo>
                  <a:lnTo>
                    <a:pt x="617" y="22"/>
                  </a:lnTo>
                  <a:lnTo>
                    <a:pt x="598" y="21"/>
                  </a:lnTo>
                  <a:lnTo>
                    <a:pt x="578" y="19"/>
                  </a:lnTo>
                  <a:lnTo>
                    <a:pt x="559" y="18"/>
                  </a:lnTo>
                  <a:lnTo>
                    <a:pt x="539" y="17"/>
                  </a:lnTo>
                  <a:lnTo>
                    <a:pt x="519" y="16"/>
                  </a:lnTo>
                  <a:lnTo>
                    <a:pt x="500" y="16"/>
                  </a:lnTo>
                  <a:lnTo>
                    <a:pt x="480" y="15"/>
                  </a:lnTo>
                  <a:lnTo>
                    <a:pt x="461" y="14"/>
                  </a:lnTo>
                  <a:lnTo>
                    <a:pt x="440" y="13"/>
                  </a:lnTo>
                  <a:lnTo>
                    <a:pt x="420" y="11"/>
                  </a:lnTo>
                  <a:lnTo>
                    <a:pt x="401" y="10"/>
                  </a:lnTo>
                  <a:lnTo>
                    <a:pt x="381" y="9"/>
                  </a:lnTo>
                  <a:lnTo>
                    <a:pt x="362" y="8"/>
                  </a:lnTo>
                  <a:lnTo>
                    <a:pt x="350" y="7"/>
                  </a:lnTo>
                  <a:lnTo>
                    <a:pt x="339" y="7"/>
                  </a:lnTo>
                  <a:lnTo>
                    <a:pt x="327" y="6"/>
                  </a:lnTo>
                  <a:lnTo>
                    <a:pt x="316" y="4"/>
                  </a:lnTo>
                  <a:lnTo>
                    <a:pt x="304" y="4"/>
                  </a:lnTo>
                  <a:lnTo>
                    <a:pt x="293" y="3"/>
                  </a:lnTo>
                  <a:lnTo>
                    <a:pt x="281" y="2"/>
                  </a:lnTo>
                  <a:lnTo>
                    <a:pt x="269" y="2"/>
                  </a:lnTo>
                  <a:lnTo>
                    <a:pt x="258" y="1"/>
                  </a:lnTo>
                  <a:lnTo>
                    <a:pt x="246" y="1"/>
                  </a:lnTo>
                  <a:lnTo>
                    <a:pt x="235" y="0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2" y="3"/>
                  </a:lnTo>
                  <a:lnTo>
                    <a:pt x="124" y="7"/>
                  </a:lnTo>
                  <a:lnTo>
                    <a:pt x="108" y="13"/>
                  </a:lnTo>
                  <a:lnTo>
                    <a:pt x="92" y="19"/>
                  </a:lnTo>
                  <a:lnTo>
                    <a:pt x="78" y="30"/>
                  </a:lnTo>
                  <a:lnTo>
                    <a:pt x="66" y="41"/>
                  </a:lnTo>
                  <a:lnTo>
                    <a:pt x="55" y="58"/>
                  </a:lnTo>
                  <a:lnTo>
                    <a:pt x="46" y="84"/>
                  </a:lnTo>
                  <a:lnTo>
                    <a:pt x="43" y="112"/>
                  </a:lnTo>
                  <a:lnTo>
                    <a:pt x="41" y="140"/>
                  </a:lnTo>
                  <a:lnTo>
                    <a:pt x="41" y="169"/>
                  </a:lnTo>
                  <a:lnTo>
                    <a:pt x="40" y="191"/>
                  </a:lnTo>
                  <a:lnTo>
                    <a:pt x="39" y="213"/>
                  </a:lnTo>
                  <a:lnTo>
                    <a:pt x="36" y="234"/>
                  </a:lnTo>
                  <a:lnTo>
                    <a:pt x="31" y="255"/>
                  </a:lnTo>
                  <a:lnTo>
                    <a:pt x="24" y="275"/>
                  </a:lnTo>
                  <a:lnTo>
                    <a:pt x="17" y="296"/>
                  </a:lnTo>
                  <a:lnTo>
                    <a:pt x="9" y="317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1" y="341"/>
                  </a:lnTo>
                  <a:lnTo>
                    <a:pt x="3" y="340"/>
                  </a:lnTo>
                  <a:lnTo>
                    <a:pt x="6" y="33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4" name="Freeform 26"/>
            <p:cNvSpPr/>
            <p:nvPr/>
          </p:nvSpPr>
          <p:spPr>
            <a:xfrm>
              <a:off x="2327" y="1563"/>
              <a:ext cx="308" cy="530"/>
            </a:xfrm>
            <a:custGeom>
              <a:avLst/>
              <a:gdLst>
                <a:gd name="txL" fmla="*/ 0 w 616"/>
                <a:gd name="txT" fmla="*/ 0 h 1061"/>
                <a:gd name="txR" fmla="*/ 616 w 616"/>
                <a:gd name="txB" fmla="*/ 1061 h 106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16" h="1061">
                  <a:moveTo>
                    <a:pt x="315" y="2"/>
                  </a:moveTo>
                  <a:lnTo>
                    <a:pt x="304" y="26"/>
                  </a:lnTo>
                  <a:lnTo>
                    <a:pt x="291" y="49"/>
                  </a:lnTo>
                  <a:lnTo>
                    <a:pt x="278" y="71"/>
                  </a:lnTo>
                  <a:lnTo>
                    <a:pt x="266" y="93"/>
                  </a:lnTo>
                  <a:lnTo>
                    <a:pt x="251" y="115"/>
                  </a:lnTo>
                  <a:lnTo>
                    <a:pt x="237" y="136"/>
                  </a:lnTo>
                  <a:lnTo>
                    <a:pt x="221" y="157"/>
                  </a:lnTo>
                  <a:lnTo>
                    <a:pt x="205" y="178"/>
                  </a:lnTo>
                  <a:lnTo>
                    <a:pt x="189" y="196"/>
                  </a:lnTo>
                  <a:lnTo>
                    <a:pt x="171" y="216"/>
                  </a:lnTo>
                  <a:lnTo>
                    <a:pt x="154" y="234"/>
                  </a:lnTo>
                  <a:lnTo>
                    <a:pt x="138" y="254"/>
                  </a:lnTo>
                  <a:lnTo>
                    <a:pt x="121" y="274"/>
                  </a:lnTo>
                  <a:lnTo>
                    <a:pt x="106" y="293"/>
                  </a:lnTo>
                  <a:lnTo>
                    <a:pt x="91" y="314"/>
                  </a:lnTo>
                  <a:lnTo>
                    <a:pt x="77" y="335"/>
                  </a:lnTo>
                  <a:lnTo>
                    <a:pt x="54" y="377"/>
                  </a:lnTo>
                  <a:lnTo>
                    <a:pt x="33" y="422"/>
                  </a:lnTo>
                  <a:lnTo>
                    <a:pt x="17" y="467"/>
                  </a:lnTo>
                  <a:lnTo>
                    <a:pt x="5" y="513"/>
                  </a:lnTo>
                  <a:lnTo>
                    <a:pt x="0" y="559"/>
                  </a:lnTo>
                  <a:lnTo>
                    <a:pt x="1" y="607"/>
                  </a:lnTo>
                  <a:lnTo>
                    <a:pt x="8" y="654"/>
                  </a:lnTo>
                  <a:lnTo>
                    <a:pt x="23" y="702"/>
                  </a:lnTo>
                  <a:lnTo>
                    <a:pt x="31" y="721"/>
                  </a:lnTo>
                  <a:lnTo>
                    <a:pt x="41" y="739"/>
                  </a:lnTo>
                  <a:lnTo>
                    <a:pt x="51" y="757"/>
                  </a:lnTo>
                  <a:lnTo>
                    <a:pt x="64" y="774"/>
                  </a:lnTo>
                  <a:lnTo>
                    <a:pt x="77" y="790"/>
                  </a:lnTo>
                  <a:lnTo>
                    <a:pt x="91" y="805"/>
                  </a:lnTo>
                  <a:lnTo>
                    <a:pt x="104" y="820"/>
                  </a:lnTo>
                  <a:lnTo>
                    <a:pt x="119" y="835"/>
                  </a:lnTo>
                  <a:lnTo>
                    <a:pt x="137" y="851"/>
                  </a:lnTo>
                  <a:lnTo>
                    <a:pt x="154" y="867"/>
                  </a:lnTo>
                  <a:lnTo>
                    <a:pt x="171" y="883"/>
                  </a:lnTo>
                  <a:lnTo>
                    <a:pt x="190" y="898"/>
                  </a:lnTo>
                  <a:lnTo>
                    <a:pt x="208" y="913"/>
                  </a:lnTo>
                  <a:lnTo>
                    <a:pt x="227" y="928"/>
                  </a:lnTo>
                  <a:lnTo>
                    <a:pt x="245" y="943"/>
                  </a:lnTo>
                  <a:lnTo>
                    <a:pt x="263" y="958"/>
                  </a:lnTo>
                  <a:lnTo>
                    <a:pt x="281" y="971"/>
                  </a:lnTo>
                  <a:lnTo>
                    <a:pt x="298" y="983"/>
                  </a:lnTo>
                  <a:lnTo>
                    <a:pt x="316" y="994"/>
                  </a:lnTo>
                  <a:lnTo>
                    <a:pt x="335" y="1006"/>
                  </a:lnTo>
                  <a:lnTo>
                    <a:pt x="353" y="1015"/>
                  </a:lnTo>
                  <a:lnTo>
                    <a:pt x="373" y="1024"/>
                  </a:lnTo>
                  <a:lnTo>
                    <a:pt x="393" y="1033"/>
                  </a:lnTo>
                  <a:lnTo>
                    <a:pt x="413" y="1040"/>
                  </a:lnTo>
                  <a:lnTo>
                    <a:pt x="424" y="1044"/>
                  </a:lnTo>
                  <a:lnTo>
                    <a:pt x="435" y="1047"/>
                  </a:lnTo>
                  <a:lnTo>
                    <a:pt x="447" y="1049"/>
                  </a:lnTo>
                  <a:lnTo>
                    <a:pt x="458" y="1052"/>
                  </a:lnTo>
                  <a:lnTo>
                    <a:pt x="470" y="1054"/>
                  </a:lnTo>
                  <a:lnTo>
                    <a:pt x="481" y="1056"/>
                  </a:lnTo>
                  <a:lnTo>
                    <a:pt x="494" y="1059"/>
                  </a:lnTo>
                  <a:lnTo>
                    <a:pt x="505" y="1060"/>
                  </a:lnTo>
                  <a:lnTo>
                    <a:pt x="518" y="1061"/>
                  </a:lnTo>
                  <a:lnTo>
                    <a:pt x="530" y="1061"/>
                  </a:lnTo>
                  <a:lnTo>
                    <a:pt x="541" y="1061"/>
                  </a:lnTo>
                  <a:lnTo>
                    <a:pt x="554" y="1060"/>
                  </a:lnTo>
                  <a:lnTo>
                    <a:pt x="565" y="1060"/>
                  </a:lnTo>
                  <a:lnTo>
                    <a:pt x="577" y="1057"/>
                  </a:lnTo>
                  <a:lnTo>
                    <a:pt x="587" y="1055"/>
                  </a:lnTo>
                  <a:lnTo>
                    <a:pt x="599" y="1053"/>
                  </a:lnTo>
                  <a:lnTo>
                    <a:pt x="609" y="1046"/>
                  </a:lnTo>
                  <a:lnTo>
                    <a:pt x="615" y="1034"/>
                  </a:lnTo>
                  <a:lnTo>
                    <a:pt x="616" y="1023"/>
                  </a:lnTo>
                  <a:lnTo>
                    <a:pt x="607" y="1016"/>
                  </a:lnTo>
                  <a:lnTo>
                    <a:pt x="598" y="1014"/>
                  </a:lnTo>
                  <a:lnTo>
                    <a:pt x="587" y="1012"/>
                  </a:lnTo>
                  <a:lnTo>
                    <a:pt x="578" y="1011"/>
                  </a:lnTo>
                  <a:lnTo>
                    <a:pt x="569" y="1010"/>
                  </a:lnTo>
                  <a:lnTo>
                    <a:pt x="558" y="1009"/>
                  </a:lnTo>
                  <a:lnTo>
                    <a:pt x="549" y="1008"/>
                  </a:lnTo>
                  <a:lnTo>
                    <a:pt x="539" y="1006"/>
                  </a:lnTo>
                  <a:lnTo>
                    <a:pt x="530" y="1004"/>
                  </a:lnTo>
                  <a:lnTo>
                    <a:pt x="519" y="1002"/>
                  </a:lnTo>
                  <a:lnTo>
                    <a:pt x="509" y="1000"/>
                  </a:lnTo>
                  <a:lnTo>
                    <a:pt x="499" y="996"/>
                  </a:lnTo>
                  <a:lnTo>
                    <a:pt x="488" y="993"/>
                  </a:lnTo>
                  <a:lnTo>
                    <a:pt x="478" y="991"/>
                  </a:lnTo>
                  <a:lnTo>
                    <a:pt x="467" y="987"/>
                  </a:lnTo>
                  <a:lnTo>
                    <a:pt x="457" y="983"/>
                  </a:lnTo>
                  <a:lnTo>
                    <a:pt x="447" y="979"/>
                  </a:lnTo>
                  <a:lnTo>
                    <a:pt x="428" y="972"/>
                  </a:lnTo>
                  <a:lnTo>
                    <a:pt x="411" y="964"/>
                  </a:lnTo>
                  <a:lnTo>
                    <a:pt x="394" y="956"/>
                  </a:lnTo>
                  <a:lnTo>
                    <a:pt x="376" y="947"/>
                  </a:lnTo>
                  <a:lnTo>
                    <a:pt x="359" y="936"/>
                  </a:lnTo>
                  <a:lnTo>
                    <a:pt x="343" y="926"/>
                  </a:lnTo>
                  <a:lnTo>
                    <a:pt x="327" y="916"/>
                  </a:lnTo>
                  <a:lnTo>
                    <a:pt x="311" y="904"/>
                  </a:lnTo>
                  <a:lnTo>
                    <a:pt x="295" y="893"/>
                  </a:lnTo>
                  <a:lnTo>
                    <a:pt x="278" y="880"/>
                  </a:lnTo>
                  <a:lnTo>
                    <a:pt x="262" y="867"/>
                  </a:lnTo>
                  <a:lnTo>
                    <a:pt x="246" y="855"/>
                  </a:lnTo>
                  <a:lnTo>
                    <a:pt x="231" y="842"/>
                  </a:lnTo>
                  <a:lnTo>
                    <a:pt x="215" y="829"/>
                  </a:lnTo>
                  <a:lnTo>
                    <a:pt x="200" y="815"/>
                  </a:lnTo>
                  <a:lnTo>
                    <a:pt x="184" y="803"/>
                  </a:lnTo>
                  <a:lnTo>
                    <a:pt x="169" y="790"/>
                  </a:lnTo>
                  <a:lnTo>
                    <a:pt x="153" y="776"/>
                  </a:lnTo>
                  <a:lnTo>
                    <a:pt x="138" y="761"/>
                  </a:lnTo>
                  <a:lnTo>
                    <a:pt x="124" y="747"/>
                  </a:lnTo>
                  <a:lnTo>
                    <a:pt x="110" y="732"/>
                  </a:lnTo>
                  <a:lnTo>
                    <a:pt x="98" y="716"/>
                  </a:lnTo>
                  <a:lnTo>
                    <a:pt x="85" y="700"/>
                  </a:lnTo>
                  <a:lnTo>
                    <a:pt x="75" y="683"/>
                  </a:lnTo>
                  <a:lnTo>
                    <a:pt x="64" y="663"/>
                  </a:lnTo>
                  <a:lnTo>
                    <a:pt x="56" y="644"/>
                  </a:lnTo>
                  <a:lnTo>
                    <a:pt x="49" y="623"/>
                  </a:lnTo>
                  <a:lnTo>
                    <a:pt x="43" y="602"/>
                  </a:lnTo>
                  <a:lnTo>
                    <a:pt x="40" y="581"/>
                  </a:lnTo>
                  <a:lnTo>
                    <a:pt x="39" y="559"/>
                  </a:lnTo>
                  <a:lnTo>
                    <a:pt x="38" y="538"/>
                  </a:lnTo>
                  <a:lnTo>
                    <a:pt x="39" y="516"/>
                  </a:lnTo>
                  <a:lnTo>
                    <a:pt x="42" y="489"/>
                  </a:lnTo>
                  <a:lnTo>
                    <a:pt x="47" y="461"/>
                  </a:lnTo>
                  <a:lnTo>
                    <a:pt x="55" y="435"/>
                  </a:lnTo>
                  <a:lnTo>
                    <a:pt x="63" y="407"/>
                  </a:lnTo>
                  <a:lnTo>
                    <a:pt x="73" y="381"/>
                  </a:lnTo>
                  <a:lnTo>
                    <a:pt x="86" y="354"/>
                  </a:lnTo>
                  <a:lnTo>
                    <a:pt x="99" y="330"/>
                  </a:lnTo>
                  <a:lnTo>
                    <a:pt x="114" y="308"/>
                  </a:lnTo>
                  <a:lnTo>
                    <a:pt x="128" y="289"/>
                  </a:lnTo>
                  <a:lnTo>
                    <a:pt x="143" y="270"/>
                  </a:lnTo>
                  <a:lnTo>
                    <a:pt x="156" y="251"/>
                  </a:lnTo>
                  <a:lnTo>
                    <a:pt x="171" y="232"/>
                  </a:lnTo>
                  <a:lnTo>
                    <a:pt x="186" y="214"/>
                  </a:lnTo>
                  <a:lnTo>
                    <a:pt x="201" y="195"/>
                  </a:lnTo>
                  <a:lnTo>
                    <a:pt x="215" y="176"/>
                  </a:lnTo>
                  <a:lnTo>
                    <a:pt x="230" y="157"/>
                  </a:lnTo>
                  <a:lnTo>
                    <a:pt x="243" y="139"/>
                  </a:lnTo>
                  <a:lnTo>
                    <a:pt x="255" y="120"/>
                  </a:lnTo>
                  <a:lnTo>
                    <a:pt x="267" y="102"/>
                  </a:lnTo>
                  <a:lnTo>
                    <a:pt x="277" y="82"/>
                  </a:lnTo>
                  <a:lnTo>
                    <a:pt x="288" y="63"/>
                  </a:lnTo>
                  <a:lnTo>
                    <a:pt x="298" y="43"/>
                  </a:lnTo>
                  <a:lnTo>
                    <a:pt x="307" y="2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15" y="0"/>
                  </a:lnTo>
                  <a:lnTo>
                    <a:pt x="315" y="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5" name="Freeform 27"/>
            <p:cNvSpPr/>
            <p:nvPr/>
          </p:nvSpPr>
          <p:spPr>
            <a:xfrm>
              <a:off x="2444" y="1943"/>
              <a:ext cx="828" cy="206"/>
            </a:xfrm>
            <a:custGeom>
              <a:avLst/>
              <a:gdLst>
                <a:gd name="txL" fmla="*/ 0 w 1655"/>
                <a:gd name="txT" fmla="*/ 0 h 412"/>
                <a:gd name="txR" fmla="*/ 1655 w 1655"/>
                <a:gd name="txB" fmla="*/ 412 h 41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txL" t="txT" r="txR" b="txB"/>
              <a:pathLst>
                <a:path w="1655" h="412">
                  <a:moveTo>
                    <a:pt x="1" y="6"/>
                  </a:moveTo>
                  <a:lnTo>
                    <a:pt x="23" y="16"/>
                  </a:lnTo>
                  <a:lnTo>
                    <a:pt x="42" y="29"/>
                  </a:lnTo>
                  <a:lnTo>
                    <a:pt x="62" y="44"/>
                  </a:lnTo>
                  <a:lnTo>
                    <a:pt x="80" y="60"/>
                  </a:lnTo>
                  <a:lnTo>
                    <a:pt x="98" y="76"/>
                  </a:lnTo>
                  <a:lnTo>
                    <a:pt x="116" y="92"/>
                  </a:lnTo>
                  <a:lnTo>
                    <a:pt x="133" y="108"/>
                  </a:lnTo>
                  <a:lnTo>
                    <a:pt x="152" y="125"/>
                  </a:lnTo>
                  <a:lnTo>
                    <a:pt x="163" y="135"/>
                  </a:lnTo>
                  <a:lnTo>
                    <a:pt x="176" y="145"/>
                  </a:lnTo>
                  <a:lnTo>
                    <a:pt x="187" y="156"/>
                  </a:lnTo>
                  <a:lnTo>
                    <a:pt x="200" y="166"/>
                  </a:lnTo>
                  <a:lnTo>
                    <a:pt x="212" y="176"/>
                  </a:lnTo>
                  <a:lnTo>
                    <a:pt x="224" y="187"/>
                  </a:lnTo>
                  <a:lnTo>
                    <a:pt x="236" y="197"/>
                  </a:lnTo>
                  <a:lnTo>
                    <a:pt x="249" y="208"/>
                  </a:lnTo>
                  <a:lnTo>
                    <a:pt x="260" y="218"/>
                  </a:lnTo>
                  <a:lnTo>
                    <a:pt x="273" y="228"/>
                  </a:lnTo>
                  <a:lnTo>
                    <a:pt x="285" y="237"/>
                  </a:lnTo>
                  <a:lnTo>
                    <a:pt x="298" y="247"/>
                  </a:lnTo>
                  <a:lnTo>
                    <a:pt x="312" y="256"/>
                  </a:lnTo>
                  <a:lnTo>
                    <a:pt x="325" y="265"/>
                  </a:lnTo>
                  <a:lnTo>
                    <a:pt x="338" y="273"/>
                  </a:lnTo>
                  <a:lnTo>
                    <a:pt x="352" y="281"/>
                  </a:lnTo>
                  <a:lnTo>
                    <a:pt x="365" y="288"/>
                  </a:lnTo>
                  <a:lnTo>
                    <a:pt x="378" y="295"/>
                  </a:lnTo>
                  <a:lnTo>
                    <a:pt x="390" y="301"/>
                  </a:lnTo>
                  <a:lnTo>
                    <a:pt x="403" y="308"/>
                  </a:lnTo>
                  <a:lnTo>
                    <a:pt x="416" y="314"/>
                  </a:lnTo>
                  <a:lnTo>
                    <a:pt x="428" y="319"/>
                  </a:lnTo>
                  <a:lnTo>
                    <a:pt x="441" y="325"/>
                  </a:lnTo>
                  <a:lnTo>
                    <a:pt x="455" y="331"/>
                  </a:lnTo>
                  <a:lnTo>
                    <a:pt x="467" y="337"/>
                  </a:lnTo>
                  <a:lnTo>
                    <a:pt x="481" y="341"/>
                  </a:lnTo>
                  <a:lnTo>
                    <a:pt x="494" y="347"/>
                  </a:lnTo>
                  <a:lnTo>
                    <a:pt x="508" y="352"/>
                  </a:lnTo>
                  <a:lnTo>
                    <a:pt x="522" y="356"/>
                  </a:lnTo>
                  <a:lnTo>
                    <a:pt x="534" y="361"/>
                  </a:lnTo>
                  <a:lnTo>
                    <a:pt x="548" y="365"/>
                  </a:lnTo>
                  <a:lnTo>
                    <a:pt x="562" y="370"/>
                  </a:lnTo>
                  <a:lnTo>
                    <a:pt x="577" y="375"/>
                  </a:lnTo>
                  <a:lnTo>
                    <a:pt x="592" y="378"/>
                  </a:lnTo>
                  <a:lnTo>
                    <a:pt x="607" y="382"/>
                  </a:lnTo>
                  <a:lnTo>
                    <a:pt x="622" y="385"/>
                  </a:lnTo>
                  <a:lnTo>
                    <a:pt x="637" y="388"/>
                  </a:lnTo>
                  <a:lnTo>
                    <a:pt x="652" y="391"/>
                  </a:lnTo>
                  <a:lnTo>
                    <a:pt x="668" y="393"/>
                  </a:lnTo>
                  <a:lnTo>
                    <a:pt x="683" y="395"/>
                  </a:lnTo>
                  <a:lnTo>
                    <a:pt x="698" y="398"/>
                  </a:lnTo>
                  <a:lnTo>
                    <a:pt x="713" y="399"/>
                  </a:lnTo>
                  <a:lnTo>
                    <a:pt x="728" y="401"/>
                  </a:lnTo>
                  <a:lnTo>
                    <a:pt x="744" y="402"/>
                  </a:lnTo>
                  <a:lnTo>
                    <a:pt x="759" y="405"/>
                  </a:lnTo>
                  <a:lnTo>
                    <a:pt x="774" y="406"/>
                  </a:lnTo>
                  <a:lnTo>
                    <a:pt x="790" y="407"/>
                  </a:lnTo>
                  <a:lnTo>
                    <a:pt x="805" y="408"/>
                  </a:lnTo>
                  <a:lnTo>
                    <a:pt x="820" y="409"/>
                  </a:lnTo>
                  <a:lnTo>
                    <a:pt x="834" y="410"/>
                  </a:lnTo>
                  <a:lnTo>
                    <a:pt x="849" y="410"/>
                  </a:lnTo>
                  <a:lnTo>
                    <a:pt x="863" y="412"/>
                  </a:lnTo>
                  <a:lnTo>
                    <a:pt x="878" y="412"/>
                  </a:lnTo>
                  <a:lnTo>
                    <a:pt x="893" y="412"/>
                  </a:lnTo>
                  <a:lnTo>
                    <a:pt x="906" y="410"/>
                  </a:lnTo>
                  <a:lnTo>
                    <a:pt x="921" y="410"/>
                  </a:lnTo>
                  <a:lnTo>
                    <a:pt x="936" y="409"/>
                  </a:lnTo>
                  <a:lnTo>
                    <a:pt x="951" y="408"/>
                  </a:lnTo>
                  <a:lnTo>
                    <a:pt x="965" y="407"/>
                  </a:lnTo>
                  <a:lnTo>
                    <a:pt x="980" y="406"/>
                  </a:lnTo>
                  <a:lnTo>
                    <a:pt x="995" y="403"/>
                  </a:lnTo>
                  <a:lnTo>
                    <a:pt x="1010" y="402"/>
                  </a:lnTo>
                  <a:lnTo>
                    <a:pt x="1024" y="400"/>
                  </a:lnTo>
                  <a:lnTo>
                    <a:pt x="1039" y="398"/>
                  </a:lnTo>
                  <a:lnTo>
                    <a:pt x="1054" y="395"/>
                  </a:lnTo>
                  <a:lnTo>
                    <a:pt x="1069" y="392"/>
                  </a:lnTo>
                  <a:lnTo>
                    <a:pt x="1084" y="388"/>
                  </a:lnTo>
                  <a:lnTo>
                    <a:pt x="1099" y="386"/>
                  </a:lnTo>
                  <a:lnTo>
                    <a:pt x="1114" y="383"/>
                  </a:lnTo>
                  <a:lnTo>
                    <a:pt x="1129" y="379"/>
                  </a:lnTo>
                  <a:lnTo>
                    <a:pt x="1144" y="377"/>
                  </a:lnTo>
                  <a:lnTo>
                    <a:pt x="1159" y="374"/>
                  </a:lnTo>
                  <a:lnTo>
                    <a:pt x="1174" y="371"/>
                  </a:lnTo>
                  <a:lnTo>
                    <a:pt x="1189" y="368"/>
                  </a:lnTo>
                  <a:lnTo>
                    <a:pt x="1204" y="365"/>
                  </a:lnTo>
                  <a:lnTo>
                    <a:pt x="1219" y="363"/>
                  </a:lnTo>
                  <a:lnTo>
                    <a:pt x="1234" y="362"/>
                  </a:lnTo>
                  <a:lnTo>
                    <a:pt x="1249" y="361"/>
                  </a:lnTo>
                  <a:lnTo>
                    <a:pt x="1265" y="360"/>
                  </a:lnTo>
                  <a:lnTo>
                    <a:pt x="1280" y="360"/>
                  </a:lnTo>
                  <a:lnTo>
                    <a:pt x="1292" y="360"/>
                  </a:lnTo>
                  <a:lnTo>
                    <a:pt x="1305" y="360"/>
                  </a:lnTo>
                  <a:lnTo>
                    <a:pt x="1318" y="360"/>
                  </a:lnTo>
                  <a:lnTo>
                    <a:pt x="1332" y="360"/>
                  </a:lnTo>
                  <a:lnTo>
                    <a:pt x="1344" y="360"/>
                  </a:lnTo>
                  <a:lnTo>
                    <a:pt x="1357" y="360"/>
                  </a:lnTo>
                  <a:lnTo>
                    <a:pt x="1370" y="359"/>
                  </a:lnTo>
                  <a:lnTo>
                    <a:pt x="1383" y="357"/>
                  </a:lnTo>
                  <a:lnTo>
                    <a:pt x="1397" y="356"/>
                  </a:lnTo>
                  <a:lnTo>
                    <a:pt x="1412" y="355"/>
                  </a:lnTo>
                  <a:lnTo>
                    <a:pt x="1426" y="355"/>
                  </a:lnTo>
                  <a:lnTo>
                    <a:pt x="1440" y="354"/>
                  </a:lnTo>
                  <a:lnTo>
                    <a:pt x="1454" y="353"/>
                  </a:lnTo>
                  <a:lnTo>
                    <a:pt x="1467" y="352"/>
                  </a:lnTo>
                  <a:lnTo>
                    <a:pt x="1482" y="352"/>
                  </a:lnTo>
                  <a:lnTo>
                    <a:pt x="1496" y="352"/>
                  </a:lnTo>
                  <a:lnTo>
                    <a:pt x="1519" y="352"/>
                  </a:lnTo>
                  <a:lnTo>
                    <a:pt x="1541" y="349"/>
                  </a:lnTo>
                  <a:lnTo>
                    <a:pt x="1562" y="346"/>
                  </a:lnTo>
                  <a:lnTo>
                    <a:pt x="1583" y="340"/>
                  </a:lnTo>
                  <a:lnTo>
                    <a:pt x="1601" y="333"/>
                  </a:lnTo>
                  <a:lnTo>
                    <a:pt x="1620" y="323"/>
                  </a:lnTo>
                  <a:lnTo>
                    <a:pt x="1638" y="310"/>
                  </a:lnTo>
                  <a:lnTo>
                    <a:pt x="1654" y="294"/>
                  </a:lnTo>
                  <a:lnTo>
                    <a:pt x="1655" y="289"/>
                  </a:lnTo>
                  <a:lnTo>
                    <a:pt x="1655" y="286"/>
                  </a:lnTo>
                  <a:lnTo>
                    <a:pt x="1654" y="284"/>
                  </a:lnTo>
                  <a:lnTo>
                    <a:pt x="1650" y="285"/>
                  </a:lnTo>
                  <a:lnTo>
                    <a:pt x="1639" y="293"/>
                  </a:lnTo>
                  <a:lnTo>
                    <a:pt x="1629" y="300"/>
                  </a:lnTo>
                  <a:lnTo>
                    <a:pt x="1618" y="305"/>
                  </a:lnTo>
                  <a:lnTo>
                    <a:pt x="1607" y="310"/>
                  </a:lnTo>
                  <a:lnTo>
                    <a:pt x="1597" y="315"/>
                  </a:lnTo>
                  <a:lnTo>
                    <a:pt x="1585" y="318"/>
                  </a:lnTo>
                  <a:lnTo>
                    <a:pt x="1573" y="322"/>
                  </a:lnTo>
                  <a:lnTo>
                    <a:pt x="1562" y="324"/>
                  </a:lnTo>
                  <a:lnTo>
                    <a:pt x="1549" y="325"/>
                  </a:lnTo>
                  <a:lnTo>
                    <a:pt x="1538" y="326"/>
                  </a:lnTo>
                  <a:lnTo>
                    <a:pt x="1525" y="327"/>
                  </a:lnTo>
                  <a:lnTo>
                    <a:pt x="1514" y="327"/>
                  </a:lnTo>
                  <a:lnTo>
                    <a:pt x="1501" y="327"/>
                  </a:lnTo>
                  <a:lnTo>
                    <a:pt x="1488" y="326"/>
                  </a:lnTo>
                  <a:lnTo>
                    <a:pt x="1477" y="326"/>
                  </a:lnTo>
                  <a:lnTo>
                    <a:pt x="1464" y="325"/>
                  </a:lnTo>
                  <a:lnTo>
                    <a:pt x="1452" y="325"/>
                  </a:lnTo>
                  <a:lnTo>
                    <a:pt x="1441" y="325"/>
                  </a:lnTo>
                  <a:lnTo>
                    <a:pt x="1428" y="326"/>
                  </a:lnTo>
                  <a:lnTo>
                    <a:pt x="1417" y="327"/>
                  </a:lnTo>
                  <a:lnTo>
                    <a:pt x="1405" y="329"/>
                  </a:lnTo>
                  <a:lnTo>
                    <a:pt x="1394" y="330"/>
                  </a:lnTo>
                  <a:lnTo>
                    <a:pt x="1382" y="331"/>
                  </a:lnTo>
                  <a:lnTo>
                    <a:pt x="1371" y="332"/>
                  </a:lnTo>
                  <a:lnTo>
                    <a:pt x="1357" y="332"/>
                  </a:lnTo>
                  <a:lnTo>
                    <a:pt x="1343" y="331"/>
                  </a:lnTo>
                  <a:lnTo>
                    <a:pt x="1329" y="330"/>
                  </a:lnTo>
                  <a:lnTo>
                    <a:pt x="1317" y="329"/>
                  </a:lnTo>
                  <a:lnTo>
                    <a:pt x="1303" y="329"/>
                  </a:lnTo>
                  <a:lnTo>
                    <a:pt x="1289" y="327"/>
                  </a:lnTo>
                  <a:lnTo>
                    <a:pt x="1275" y="326"/>
                  </a:lnTo>
                  <a:lnTo>
                    <a:pt x="1261" y="326"/>
                  </a:lnTo>
                  <a:lnTo>
                    <a:pt x="1249" y="326"/>
                  </a:lnTo>
                  <a:lnTo>
                    <a:pt x="1236" y="327"/>
                  </a:lnTo>
                  <a:lnTo>
                    <a:pt x="1222" y="327"/>
                  </a:lnTo>
                  <a:lnTo>
                    <a:pt x="1209" y="329"/>
                  </a:lnTo>
                  <a:lnTo>
                    <a:pt x="1197" y="330"/>
                  </a:lnTo>
                  <a:lnTo>
                    <a:pt x="1184" y="331"/>
                  </a:lnTo>
                  <a:lnTo>
                    <a:pt x="1170" y="332"/>
                  </a:lnTo>
                  <a:lnTo>
                    <a:pt x="1158" y="333"/>
                  </a:lnTo>
                  <a:lnTo>
                    <a:pt x="1145" y="334"/>
                  </a:lnTo>
                  <a:lnTo>
                    <a:pt x="1132" y="335"/>
                  </a:lnTo>
                  <a:lnTo>
                    <a:pt x="1118" y="338"/>
                  </a:lnTo>
                  <a:lnTo>
                    <a:pt x="1106" y="339"/>
                  </a:lnTo>
                  <a:lnTo>
                    <a:pt x="1093" y="341"/>
                  </a:lnTo>
                  <a:lnTo>
                    <a:pt x="1080" y="342"/>
                  </a:lnTo>
                  <a:lnTo>
                    <a:pt x="1067" y="345"/>
                  </a:lnTo>
                  <a:lnTo>
                    <a:pt x="1054" y="346"/>
                  </a:lnTo>
                  <a:lnTo>
                    <a:pt x="1039" y="348"/>
                  </a:lnTo>
                  <a:lnTo>
                    <a:pt x="1024" y="349"/>
                  </a:lnTo>
                  <a:lnTo>
                    <a:pt x="1009" y="350"/>
                  </a:lnTo>
                  <a:lnTo>
                    <a:pt x="994" y="350"/>
                  </a:lnTo>
                  <a:lnTo>
                    <a:pt x="979" y="352"/>
                  </a:lnTo>
                  <a:lnTo>
                    <a:pt x="964" y="352"/>
                  </a:lnTo>
                  <a:lnTo>
                    <a:pt x="949" y="350"/>
                  </a:lnTo>
                  <a:lnTo>
                    <a:pt x="934" y="350"/>
                  </a:lnTo>
                  <a:lnTo>
                    <a:pt x="919" y="349"/>
                  </a:lnTo>
                  <a:lnTo>
                    <a:pt x="904" y="348"/>
                  </a:lnTo>
                  <a:lnTo>
                    <a:pt x="889" y="347"/>
                  </a:lnTo>
                  <a:lnTo>
                    <a:pt x="874" y="346"/>
                  </a:lnTo>
                  <a:lnTo>
                    <a:pt x="859" y="345"/>
                  </a:lnTo>
                  <a:lnTo>
                    <a:pt x="844" y="344"/>
                  </a:lnTo>
                  <a:lnTo>
                    <a:pt x="829" y="341"/>
                  </a:lnTo>
                  <a:lnTo>
                    <a:pt x="815" y="340"/>
                  </a:lnTo>
                  <a:lnTo>
                    <a:pt x="802" y="339"/>
                  </a:lnTo>
                  <a:lnTo>
                    <a:pt x="788" y="337"/>
                  </a:lnTo>
                  <a:lnTo>
                    <a:pt x="774" y="335"/>
                  </a:lnTo>
                  <a:lnTo>
                    <a:pt x="759" y="334"/>
                  </a:lnTo>
                  <a:lnTo>
                    <a:pt x="745" y="332"/>
                  </a:lnTo>
                  <a:lnTo>
                    <a:pt x="731" y="331"/>
                  </a:lnTo>
                  <a:lnTo>
                    <a:pt x="717" y="329"/>
                  </a:lnTo>
                  <a:lnTo>
                    <a:pt x="704" y="327"/>
                  </a:lnTo>
                  <a:lnTo>
                    <a:pt x="690" y="325"/>
                  </a:lnTo>
                  <a:lnTo>
                    <a:pt x="676" y="323"/>
                  </a:lnTo>
                  <a:lnTo>
                    <a:pt x="662" y="320"/>
                  </a:lnTo>
                  <a:lnTo>
                    <a:pt x="648" y="318"/>
                  </a:lnTo>
                  <a:lnTo>
                    <a:pt x="634" y="316"/>
                  </a:lnTo>
                  <a:lnTo>
                    <a:pt x="621" y="314"/>
                  </a:lnTo>
                  <a:lnTo>
                    <a:pt x="607" y="311"/>
                  </a:lnTo>
                  <a:lnTo>
                    <a:pt x="593" y="308"/>
                  </a:lnTo>
                  <a:lnTo>
                    <a:pt x="578" y="304"/>
                  </a:lnTo>
                  <a:lnTo>
                    <a:pt x="564" y="301"/>
                  </a:lnTo>
                  <a:lnTo>
                    <a:pt x="549" y="297"/>
                  </a:lnTo>
                  <a:lnTo>
                    <a:pt x="535" y="293"/>
                  </a:lnTo>
                  <a:lnTo>
                    <a:pt x="522" y="288"/>
                  </a:lnTo>
                  <a:lnTo>
                    <a:pt x="507" y="284"/>
                  </a:lnTo>
                  <a:lnTo>
                    <a:pt x="493" y="279"/>
                  </a:lnTo>
                  <a:lnTo>
                    <a:pt x="479" y="274"/>
                  </a:lnTo>
                  <a:lnTo>
                    <a:pt x="465" y="269"/>
                  </a:lnTo>
                  <a:lnTo>
                    <a:pt x="451" y="264"/>
                  </a:lnTo>
                  <a:lnTo>
                    <a:pt x="437" y="258"/>
                  </a:lnTo>
                  <a:lnTo>
                    <a:pt x="424" y="252"/>
                  </a:lnTo>
                  <a:lnTo>
                    <a:pt x="410" y="247"/>
                  </a:lnTo>
                  <a:lnTo>
                    <a:pt x="397" y="241"/>
                  </a:lnTo>
                  <a:lnTo>
                    <a:pt x="383" y="235"/>
                  </a:lnTo>
                  <a:lnTo>
                    <a:pt x="370" y="229"/>
                  </a:lnTo>
                  <a:lnTo>
                    <a:pt x="357" y="224"/>
                  </a:lnTo>
                  <a:lnTo>
                    <a:pt x="343" y="217"/>
                  </a:lnTo>
                  <a:lnTo>
                    <a:pt x="330" y="210"/>
                  </a:lnTo>
                  <a:lnTo>
                    <a:pt x="319" y="203"/>
                  </a:lnTo>
                  <a:lnTo>
                    <a:pt x="306" y="196"/>
                  </a:lnTo>
                  <a:lnTo>
                    <a:pt x="293" y="188"/>
                  </a:lnTo>
                  <a:lnTo>
                    <a:pt x="282" y="181"/>
                  </a:lnTo>
                  <a:lnTo>
                    <a:pt x="269" y="173"/>
                  </a:lnTo>
                  <a:lnTo>
                    <a:pt x="258" y="165"/>
                  </a:lnTo>
                  <a:lnTo>
                    <a:pt x="246" y="156"/>
                  </a:lnTo>
                  <a:lnTo>
                    <a:pt x="234" y="148"/>
                  </a:lnTo>
                  <a:lnTo>
                    <a:pt x="222" y="140"/>
                  </a:lnTo>
                  <a:lnTo>
                    <a:pt x="211" y="131"/>
                  </a:lnTo>
                  <a:lnTo>
                    <a:pt x="199" y="122"/>
                  </a:lnTo>
                  <a:lnTo>
                    <a:pt x="186" y="114"/>
                  </a:lnTo>
                  <a:lnTo>
                    <a:pt x="175" y="106"/>
                  </a:lnTo>
                  <a:lnTo>
                    <a:pt x="154" y="92"/>
                  </a:lnTo>
                  <a:lnTo>
                    <a:pt x="134" y="77"/>
                  </a:lnTo>
                  <a:lnTo>
                    <a:pt x="114" y="62"/>
                  </a:lnTo>
                  <a:lnTo>
                    <a:pt x="93" y="47"/>
                  </a:lnTo>
                  <a:lnTo>
                    <a:pt x="71" y="33"/>
                  </a:lnTo>
                  <a:lnTo>
                    <a:pt x="49" y="21"/>
                  </a:lnTo>
                  <a:lnTo>
                    <a:pt x="26" y="9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6" name="Freeform 28"/>
            <p:cNvSpPr/>
            <p:nvPr/>
          </p:nvSpPr>
          <p:spPr>
            <a:xfrm>
              <a:off x="3238" y="1639"/>
              <a:ext cx="131" cy="473"/>
            </a:xfrm>
            <a:custGeom>
              <a:avLst/>
              <a:gdLst>
                <a:gd name="txL" fmla="*/ 0 w 263"/>
                <a:gd name="txT" fmla="*/ 0 h 945"/>
                <a:gd name="txR" fmla="*/ 263 w 263"/>
                <a:gd name="txB" fmla="*/ 945 h 945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63" h="945">
                  <a:moveTo>
                    <a:pt x="84" y="8"/>
                  </a:moveTo>
                  <a:lnTo>
                    <a:pt x="82" y="74"/>
                  </a:lnTo>
                  <a:lnTo>
                    <a:pt x="84" y="140"/>
                  </a:lnTo>
                  <a:lnTo>
                    <a:pt x="94" y="206"/>
                  </a:lnTo>
                  <a:lnTo>
                    <a:pt x="109" y="269"/>
                  </a:lnTo>
                  <a:lnTo>
                    <a:pt x="120" y="303"/>
                  </a:lnTo>
                  <a:lnTo>
                    <a:pt x="133" y="335"/>
                  </a:lnTo>
                  <a:lnTo>
                    <a:pt x="145" y="366"/>
                  </a:lnTo>
                  <a:lnTo>
                    <a:pt x="159" y="398"/>
                  </a:lnTo>
                  <a:lnTo>
                    <a:pt x="172" y="431"/>
                  </a:lnTo>
                  <a:lnTo>
                    <a:pt x="183" y="463"/>
                  </a:lnTo>
                  <a:lnTo>
                    <a:pt x="194" y="495"/>
                  </a:lnTo>
                  <a:lnTo>
                    <a:pt x="202" y="530"/>
                  </a:lnTo>
                  <a:lnTo>
                    <a:pt x="205" y="559"/>
                  </a:lnTo>
                  <a:lnTo>
                    <a:pt x="207" y="589"/>
                  </a:lnTo>
                  <a:lnTo>
                    <a:pt x="205" y="619"/>
                  </a:lnTo>
                  <a:lnTo>
                    <a:pt x="203" y="647"/>
                  </a:lnTo>
                  <a:lnTo>
                    <a:pt x="201" y="661"/>
                  </a:lnTo>
                  <a:lnTo>
                    <a:pt x="197" y="675"/>
                  </a:lnTo>
                  <a:lnTo>
                    <a:pt x="193" y="689"/>
                  </a:lnTo>
                  <a:lnTo>
                    <a:pt x="188" y="702"/>
                  </a:lnTo>
                  <a:lnTo>
                    <a:pt x="181" y="714"/>
                  </a:lnTo>
                  <a:lnTo>
                    <a:pt x="174" y="727"/>
                  </a:lnTo>
                  <a:lnTo>
                    <a:pt x="166" y="738"/>
                  </a:lnTo>
                  <a:lnTo>
                    <a:pt x="158" y="750"/>
                  </a:lnTo>
                  <a:lnTo>
                    <a:pt x="149" y="760"/>
                  </a:lnTo>
                  <a:lnTo>
                    <a:pt x="141" y="771"/>
                  </a:lnTo>
                  <a:lnTo>
                    <a:pt x="132" y="781"/>
                  </a:lnTo>
                  <a:lnTo>
                    <a:pt x="122" y="791"/>
                  </a:lnTo>
                  <a:lnTo>
                    <a:pt x="113" y="801"/>
                  </a:lnTo>
                  <a:lnTo>
                    <a:pt x="104" y="810"/>
                  </a:lnTo>
                  <a:lnTo>
                    <a:pt x="94" y="819"/>
                  </a:lnTo>
                  <a:lnTo>
                    <a:pt x="83" y="828"/>
                  </a:lnTo>
                  <a:lnTo>
                    <a:pt x="73" y="839"/>
                  </a:lnTo>
                  <a:lnTo>
                    <a:pt x="63" y="850"/>
                  </a:lnTo>
                  <a:lnTo>
                    <a:pt x="54" y="862"/>
                  </a:lnTo>
                  <a:lnTo>
                    <a:pt x="45" y="873"/>
                  </a:lnTo>
                  <a:lnTo>
                    <a:pt x="36" y="885"/>
                  </a:lnTo>
                  <a:lnTo>
                    <a:pt x="28" y="896"/>
                  </a:lnTo>
                  <a:lnTo>
                    <a:pt x="18" y="908"/>
                  </a:lnTo>
                  <a:lnTo>
                    <a:pt x="7" y="918"/>
                  </a:lnTo>
                  <a:lnTo>
                    <a:pt x="0" y="929"/>
                  </a:lnTo>
                  <a:lnTo>
                    <a:pt x="1" y="939"/>
                  </a:lnTo>
                  <a:lnTo>
                    <a:pt x="8" y="945"/>
                  </a:lnTo>
                  <a:lnTo>
                    <a:pt x="21" y="944"/>
                  </a:lnTo>
                  <a:lnTo>
                    <a:pt x="27" y="941"/>
                  </a:lnTo>
                  <a:lnTo>
                    <a:pt x="33" y="939"/>
                  </a:lnTo>
                  <a:lnTo>
                    <a:pt x="37" y="937"/>
                  </a:lnTo>
                  <a:lnTo>
                    <a:pt x="43" y="933"/>
                  </a:lnTo>
                  <a:lnTo>
                    <a:pt x="48" y="931"/>
                  </a:lnTo>
                  <a:lnTo>
                    <a:pt x="53" y="927"/>
                  </a:lnTo>
                  <a:lnTo>
                    <a:pt x="58" y="924"/>
                  </a:lnTo>
                  <a:lnTo>
                    <a:pt x="64" y="921"/>
                  </a:lnTo>
                  <a:lnTo>
                    <a:pt x="69" y="916"/>
                  </a:lnTo>
                  <a:lnTo>
                    <a:pt x="75" y="910"/>
                  </a:lnTo>
                  <a:lnTo>
                    <a:pt x="81" y="904"/>
                  </a:lnTo>
                  <a:lnTo>
                    <a:pt x="87" y="899"/>
                  </a:lnTo>
                  <a:lnTo>
                    <a:pt x="91" y="893"/>
                  </a:lnTo>
                  <a:lnTo>
                    <a:pt x="97" y="887"/>
                  </a:lnTo>
                  <a:lnTo>
                    <a:pt x="103" y="881"/>
                  </a:lnTo>
                  <a:lnTo>
                    <a:pt x="109" y="876"/>
                  </a:lnTo>
                  <a:lnTo>
                    <a:pt x="115" y="871"/>
                  </a:lnTo>
                  <a:lnTo>
                    <a:pt x="121" y="865"/>
                  </a:lnTo>
                  <a:lnTo>
                    <a:pt x="128" y="861"/>
                  </a:lnTo>
                  <a:lnTo>
                    <a:pt x="134" y="856"/>
                  </a:lnTo>
                  <a:lnTo>
                    <a:pt x="140" y="851"/>
                  </a:lnTo>
                  <a:lnTo>
                    <a:pt x="145" y="846"/>
                  </a:lnTo>
                  <a:lnTo>
                    <a:pt x="152" y="841"/>
                  </a:lnTo>
                  <a:lnTo>
                    <a:pt x="158" y="835"/>
                  </a:lnTo>
                  <a:lnTo>
                    <a:pt x="164" y="830"/>
                  </a:lnTo>
                  <a:lnTo>
                    <a:pt x="168" y="824"/>
                  </a:lnTo>
                  <a:lnTo>
                    <a:pt x="174" y="818"/>
                  </a:lnTo>
                  <a:lnTo>
                    <a:pt x="179" y="812"/>
                  </a:lnTo>
                  <a:lnTo>
                    <a:pt x="183" y="806"/>
                  </a:lnTo>
                  <a:lnTo>
                    <a:pt x="188" y="801"/>
                  </a:lnTo>
                  <a:lnTo>
                    <a:pt x="193" y="794"/>
                  </a:lnTo>
                  <a:lnTo>
                    <a:pt x="197" y="788"/>
                  </a:lnTo>
                  <a:lnTo>
                    <a:pt x="217" y="763"/>
                  </a:lnTo>
                  <a:lnTo>
                    <a:pt x="233" y="737"/>
                  </a:lnTo>
                  <a:lnTo>
                    <a:pt x="245" y="710"/>
                  </a:lnTo>
                  <a:lnTo>
                    <a:pt x="254" y="682"/>
                  </a:lnTo>
                  <a:lnTo>
                    <a:pt x="260" y="653"/>
                  </a:lnTo>
                  <a:lnTo>
                    <a:pt x="263" y="623"/>
                  </a:lnTo>
                  <a:lnTo>
                    <a:pt x="263" y="593"/>
                  </a:lnTo>
                  <a:lnTo>
                    <a:pt x="260" y="562"/>
                  </a:lnTo>
                  <a:lnTo>
                    <a:pt x="254" y="530"/>
                  </a:lnTo>
                  <a:lnTo>
                    <a:pt x="247" y="498"/>
                  </a:lnTo>
                  <a:lnTo>
                    <a:pt x="238" y="466"/>
                  </a:lnTo>
                  <a:lnTo>
                    <a:pt x="227" y="435"/>
                  </a:lnTo>
                  <a:lnTo>
                    <a:pt x="220" y="417"/>
                  </a:lnTo>
                  <a:lnTo>
                    <a:pt x="212" y="400"/>
                  </a:lnTo>
                  <a:lnTo>
                    <a:pt x="203" y="382"/>
                  </a:lnTo>
                  <a:lnTo>
                    <a:pt x="194" y="365"/>
                  </a:lnTo>
                  <a:lnTo>
                    <a:pt x="183" y="348"/>
                  </a:lnTo>
                  <a:lnTo>
                    <a:pt x="174" y="330"/>
                  </a:lnTo>
                  <a:lnTo>
                    <a:pt x="165" y="314"/>
                  </a:lnTo>
                  <a:lnTo>
                    <a:pt x="156" y="297"/>
                  </a:lnTo>
                  <a:lnTo>
                    <a:pt x="140" y="262"/>
                  </a:lnTo>
                  <a:lnTo>
                    <a:pt x="127" y="227"/>
                  </a:lnTo>
                  <a:lnTo>
                    <a:pt x="115" y="191"/>
                  </a:lnTo>
                  <a:lnTo>
                    <a:pt x="107" y="154"/>
                  </a:lnTo>
                  <a:lnTo>
                    <a:pt x="102" y="117"/>
                  </a:lnTo>
                  <a:lnTo>
                    <a:pt x="98" y="79"/>
                  </a:lnTo>
                  <a:lnTo>
                    <a:pt x="97" y="41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1" y="1"/>
                  </a:lnTo>
                  <a:lnTo>
                    <a:pt x="87" y="3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7" name="Freeform 29"/>
            <p:cNvSpPr/>
            <p:nvPr/>
          </p:nvSpPr>
          <p:spPr>
            <a:xfrm>
              <a:off x="3163" y="2008"/>
              <a:ext cx="111" cy="98"/>
            </a:xfrm>
            <a:custGeom>
              <a:avLst/>
              <a:gdLst>
                <a:gd name="txL" fmla="*/ 0 w 222"/>
                <a:gd name="txT" fmla="*/ 0 h 195"/>
                <a:gd name="txR" fmla="*/ 222 w 222"/>
                <a:gd name="txB" fmla="*/ 195 h 19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22" h="195">
                  <a:moveTo>
                    <a:pt x="214" y="48"/>
                  </a:moveTo>
                  <a:lnTo>
                    <a:pt x="218" y="36"/>
                  </a:lnTo>
                  <a:lnTo>
                    <a:pt x="222" y="22"/>
                  </a:lnTo>
                  <a:lnTo>
                    <a:pt x="220" y="10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0" y="1"/>
                  </a:lnTo>
                  <a:lnTo>
                    <a:pt x="184" y="5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8" y="18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4" y="43"/>
                  </a:lnTo>
                  <a:lnTo>
                    <a:pt x="150" y="53"/>
                  </a:lnTo>
                  <a:lnTo>
                    <a:pt x="146" y="64"/>
                  </a:lnTo>
                  <a:lnTo>
                    <a:pt x="140" y="78"/>
                  </a:lnTo>
                  <a:lnTo>
                    <a:pt x="133" y="89"/>
                  </a:lnTo>
                  <a:lnTo>
                    <a:pt x="126" y="102"/>
                  </a:lnTo>
                  <a:lnTo>
                    <a:pt x="119" y="116"/>
                  </a:lnTo>
                  <a:lnTo>
                    <a:pt x="115" y="126"/>
                  </a:lnTo>
                  <a:lnTo>
                    <a:pt x="110" y="136"/>
                  </a:lnTo>
                  <a:lnTo>
                    <a:pt x="106" y="144"/>
                  </a:lnTo>
                  <a:lnTo>
                    <a:pt x="100" y="152"/>
                  </a:lnTo>
                  <a:lnTo>
                    <a:pt x="93" y="159"/>
                  </a:lnTo>
                  <a:lnTo>
                    <a:pt x="85" y="165"/>
                  </a:lnTo>
                  <a:lnTo>
                    <a:pt x="76" y="170"/>
                  </a:lnTo>
                  <a:lnTo>
                    <a:pt x="64" y="173"/>
                  </a:lnTo>
                  <a:lnTo>
                    <a:pt x="57" y="174"/>
                  </a:lnTo>
                  <a:lnTo>
                    <a:pt x="50" y="177"/>
                  </a:lnTo>
                  <a:lnTo>
                    <a:pt x="42" y="178"/>
                  </a:lnTo>
                  <a:lnTo>
                    <a:pt x="35" y="178"/>
                  </a:lnTo>
                  <a:lnTo>
                    <a:pt x="28" y="179"/>
                  </a:lnTo>
                  <a:lnTo>
                    <a:pt x="20" y="180"/>
                  </a:lnTo>
                  <a:lnTo>
                    <a:pt x="13" y="182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5"/>
                  </a:lnTo>
                  <a:lnTo>
                    <a:pt x="21" y="194"/>
                  </a:lnTo>
                  <a:lnTo>
                    <a:pt x="39" y="192"/>
                  </a:lnTo>
                  <a:lnTo>
                    <a:pt x="56" y="189"/>
                  </a:lnTo>
                  <a:lnTo>
                    <a:pt x="72" y="186"/>
                  </a:lnTo>
                  <a:lnTo>
                    <a:pt x="87" y="180"/>
                  </a:lnTo>
                  <a:lnTo>
                    <a:pt x="101" y="172"/>
                  </a:lnTo>
                  <a:lnTo>
                    <a:pt x="114" y="161"/>
                  </a:lnTo>
                  <a:lnTo>
                    <a:pt x="126" y="146"/>
                  </a:lnTo>
                  <a:lnTo>
                    <a:pt x="132" y="135"/>
                  </a:lnTo>
                  <a:lnTo>
                    <a:pt x="137" y="125"/>
                  </a:lnTo>
                  <a:lnTo>
                    <a:pt x="140" y="116"/>
                  </a:lnTo>
                  <a:lnTo>
                    <a:pt x="145" y="105"/>
                  </a:lnTo>
                  <a:lnTo>
                    <a:pt x="150" y="95"/>
                  </a:lnTo>
                  <a:lnTo>
                    <a:pt x="156" y="83"/>
                  </a:lnTo>
                  <a:lnTo>
                    <a:pt x="163" y="73"/>
                  </a:lnTo>
                  <a:lnTo>
                    <a:pt x="168" y="63"/>
                  </a:lnTo>
                  <a:lnTo>
                    <a:pt x="171" y="52"/>
                  </a:lnTo>
                  <a:lnTo>
                    <a:pt x="175" y="42"/>
                  </a:lnTo>
                  <a:lnTo>
                    <a:pt x="179" y="31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95" y="15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0" y="24"/>
                  </a:lnTo>
                  <a:lnTo>
                    <a:pt x="213" y="33"/>
                  </a:lnTo>
                  <a:lnTo>
                    <a:pt x="212" y="41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12" y="49"/>
                  </a:lnTo>
                  <a:lnTo>
                    <a:pt x="213" y="49"/>
                  </a:lnTo>
                  <a:lnTo>
                    <a:pt x="214" y="4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8" name="Freeform 30"/>
            <p:cNvSpPr/>
            <p:nvPr/>
          </p:nvSpPr>
          <p:spPr>
            <a:xfrm>
              <a:off x="3241" y="1600"/>
              <a:ext cx="71" cy="423"/>
            </a:xfrm>
            <a:custGeom>
              <a:avLst/>
              <a:gdLst>
                <a:gd name="txL" fmla="*/ 0 w 143"/>
                <a:gd name="txT" fmla="*/ 0 h 846"/>
                <a:gd name="txR" fmla="*/ 143 w 143"/>
                <a:gd name="txB" fmla="*/ 846 h 84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43" h="846">
                  <a:moveTo>
                    <a:pt x="21" y="2"/>
                  </a:moveTo>
                  <a:lnTo>
                    <a:pt x="32" y="31"/>
                  </a:lnTo>
                  <a:lnTo>
                    <a:pt x="37" y="60"/>
                  </a:lnTo>
                  <a:lnTo>
                    <a:pt x="38" y="90"/>
                  </a:lnTo>
                  <a:lnTo>
                    <a:pt x="35" y="120"/>
                  </a:lnTo>
                  <a:lnTo>
                    <a:pt x="29" y="151"/>
                  </a:lnTo>
                  <a:lnTo>
                    <a:pt x="22" y="181"/>
                  </a:lnTo>
                  <a:lnTo>
                    <a:pt x="15" y="211"/>
                  </a:lnTo>
                  <a:lnTo>
                    <a:pt x="9" y="240"/>
                  </a:lnTo>
                  <a:lnTo>
                    <a:pt x="2" y="296"/>
                  </a:lnTo>
                  <a:lnTo>
                    <a:pt x="0" y="352"/>
                  </a:lnTo>
                  <a:lnTo>
                    <a:pt x="4" y="407"/>
                  </a:lnTo>
                  <a:lnTo>
                    <a:pt x="15" y="461"/>
                  </a:lnTo>
                  <a:lnTo>
                    <a:pt x="25" y="490"/>
                  </a:lnTo>
                  <a:lnTo>
                    <a:pt x="39" y="518"/>
                  </a:lnTo>
                  <a:lnTo>
                    <a:pt x="55" y="544"/>
                  </a:lnTo>
                  <a:lnTo>
                    <a:pt x="71" y="570"/>
                  </a:lnTo>
                  <a:lnTo>
                    <a:pt x="89" y="596"/>
                  </a:lnTo>
                  <a:lnTo>
                    <a:pt x="104" y="623"/>
                  </a:lnTo>
                  <a:lnTo>
                    <a:pt x="116" y="650"/>
                  </a:lnTo>
                  <a:lnTo>
                    <a:pt x="127" y="679"/>
                  </a:lnTo>
                  <a:lnTo>
                    <a:pt x="130" y="702"/>
                  </a:lnTo>
                  <a:lnTo>
                    <a:pt x="128" y="724"/>
                  </a:lnTo>
                  <a:lnTo>
                    <a:pt x="122" y="746"/>
                  </a:lnTo>
                  <a:lnTo>
                    <a:pt x="114" y="767"/>
                  </a:lnTo>
                  <a:lnTo>
                    <a:pt x="111" y="774"/>
                  </a:lnTo>
                  <a:lnTo>
                    <a:pt x="107" y="782"/>
                  </a:lnTo>
                  <a:lnTo>
                    <a:pt x="103" y="790"/>
                  </a:lnTo>
                  <a:lnTo>
                    <a:pt x="98" y="797"/>
                  </a:lnTo>
                  <a:lnTo>
                    <a:pt x="92" y="802"/>
                  </a:lnTo>
                  <a:lnTo>
                    <a:pt x="85" y="807"/>
                  </a:lnTo>
                  <a:lnTo>
                    <a:pt x="78" y="808"/>
                  </a:lnTo>
                  <a:lnTo>
                    <a:pt x="70" y="806"/>
                  </a:lnTo>
                  <a:lnTo>
                    <a:pt x="60" y="805"/>
                  </a:lnTo>
                  <a:lnTo>
                    <a:pt x="52" y="812"/>
                  </a:lnTo>
                  <a:lnTo>
                    <a:pt x="47" y="821"/>
                  </a:lnTo>
                  <a:lnTo>
                    <a:pt x="48" y="831"/>
                  </a:lnTo>
                  <a:lnTo>
                    <a:pt x="60" y="845"/>
                  </a:lnTo>
                  <a:lnTo>
                    <a:pt x="74" y="846"/>
                  </a:lnTo>
                  <a:lnTo>
                    <a:pt x="86" y="838"/>
                  </a:lnTo>
                  <a:lnTo>
                    <a:pt x="100" y="823"/>
                  </a:lnTo>
                  <a:lnTo>
                    <a:pt x="112" y="805"/>
                  </a:lnTo>
                  <a:lnTo>
                    <a:pt x="122" y="785"/>
                  </a:lnTo>
                  <a:lnTo>
                    <a:pt x="129" y="769"/>
                  </a:lnTo>
                  <a:lnTo>
                    <a:pt x="134" y="758"/>
                  </a:lnTo>
                  <a:lnTo>
                    <a:pt x="142" y="728"/>
                  </a:lnTo>
                  <a:lnTo>
                    <a:pt x="143" y="699"/>
                  </a:lnTo>
                  <a:lnTo>
                    <a:pt x="139" y="671"/>
                  </a:lnTo>
                  <a:lnTo>
                    <a:pt x="131" y="645"/>
                  </a:lnTo>
                  <a:lnTo>
                    <a:pt x="120" y="618"/>
                  </a:lnTo>
                  <a:lnTo>
                    <a:pt x="106" y="593"/>
                  </a:lnTo>
                  <a:lnTo>
                    <a:pt x="90" y="567"/>
                  </a:lnTo>
                  <a:lnTo>
                    <a:pt x="74" y="543"/>
                  </a:lnTo>
                  <a:lnTo>
                    <a:pt x="53" y="509"/>
                  </a:lnTo>
                  <a:lnTo>
                    <a:pt x="37" y="473"/>
                  </a:lnTo>
                  <a:lnTo>
                    <a:pt x="27" y="436"/>
                  </a:lnTo>
                  <a:lnTo>
                    <a:pt x="20" y="398"/>
                  </a:lnTo>
                  <a:lnTo>
                    <a:pt x="16" y="360"/>
                  </a:lnTo>
                  <a:lnTo>
                    <a:pt x="16" y="322"/>
                  </a:lnTo>
                  <a:lnTo>
                    <a:pt x="17" y="283"/>
                  </a:lnTo>
                  <a:lnTo>
                    <a:pt x="21" y="243"/>
                  </a:lnTo>
                  <a:lnTo>
                    <a:pt x="25" y="213"/>
                  </a:lnTo>
                  <a:lnTo>
                    <a:pt x="31" y="182"/>
                  </a:lnTo>
                  <a:lnTo>
                    <a:pt x="38" y="151"/>
                  </a:lnTo>
                  <a:lnTo>
                    <a:pt x="43" y="120"/>
                  </a:lnTo>
                  <a:lnTo>
                    <a:pt x="46" y="89"/>
                  </a:lnTo>
                  <a:lnTo>
                    <a:pt x="44" y="59"/>
                  </a:lnTo>
                  <a:lnTo>
                    <a:pt x="37" y="2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19" name="Freeform 31"/>
            <p:cNvSpPr/>
            <p:nvPr/>
          </p:nvSpPr>
          <p:spPr>
            <a:xfrm>
              <a:off x="2599" y="1388"/>
              <a:ext cx="675" cy="187"/>
            </a:xfrm>
            <a:custGeom>
              <a:avLst/>
              <a:gdLst>
                <a:gd name="txL" fmla="*/ 0 w 1351"/>
                <a:gd name="txT" fmla="*/ 0 h 375"/>
                <a:gd name="txR" fmla="*/ 1351 w 1351"/>
                <a:gd name="txB" fmla="*/ 375 h 37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51" h="375">
                  <a:moveTo>
                    <a:pt x="0" y="0"/>
                  </a:moveTo>
                  <a:lnTo>
                    <a:pt x="17" y="2"/>
                  </a:lnTo>
                  <a:lnTo>
                    <a:pt x="33" y="5"/>
                  </a:lnTo>
                  <a:lnTo>
                    <a:pt x="49" y="7"/>
                  </a:lnTo>
                  <a:lnTo>
                    <a:pt x="65" y="9"/>
                  </a:lnTo>
                  <a:lnTo>
                    <a:pt x="81" y="12"/>
                  </a:lnTo>
                  <a:lnTo>
                    <a:pt x="97" y="13"/>
                  </a:lnTo>
                  <a:lnTo>
                    <a:pt x="113" y="14"/>
                  </a:lnTo>
                  <a:lnTo>
                    <a:pt x="129" y="15"/>
                  </a:lnTo>
                  <a:lnTo>
                    <a:pt x="148" y="16"/>
                  </a:lnTo>
                  <a:lnTo>
                    <a:pt x="168" y="17"/>
                  </a:lnTo>
                  <a:lnTo>
                    <a:pt x="186" y="20"/>
                  </a:lnTo>
                  <a:lnTo>
                    <a:pt x="204" y="22"/>
                  </a:lnTo>
                  <a:lnTo>
                    <a:pt x="223" y="24"/>
                  </a:lnTo>
                  <a:lnTo>
                    <a:pt x="241" y="27"/>
                  </a:lnTo>
                  <a:lnTo>
                    <a:pt x="261" y="29"/>
                  </a:lnTo>
                  <a:lnTo>
                    <a:pt x="279" y="31"/>
                  </a:lnTo>
                  <a:lnTo>
                    <a:pt x="292" y="32"/>
                  </a:lnTo>
                  <a:lnTo>
                    <a:pt x="303" y="32"/>
                  </a:lnTo>
                  <a:lnTo>
                    <a:pt x="316" y="33"/>
                  </a:lnTo>
                  <a:lnTo>
                    <a:pt x="329" y="35"/>
                  </a:lnTo>
                  <a:lnTo>
                    <a:pt x="340" y="36"/>
                  </a:lnTo>
                  <a:lnTo>
                    <a:pt x="353" y="36"/>
                  </a:lnTo>
                  <a:lnTo>
                    <a:pt x="366" y="37"/>
                  </a:lnTo>
                  <a:lnTo>
                    <a:pt x="378" y="38"/>
                  </a:lnTo>
                  <a:lnTo>
                    <a:pt x="390" y="38"/>
                  </a:lnTo>
                  <a:lnTo>
                    <a:pt x="403" y="39"/>
                  </a:lnTo>
                  <a:lnTo>
                    <a:pt x="415" y="40"/>
                  </a:lnTo>
                  <a:lnTo>
                    <a:pt x="427" y="41"/>
                  </a:lnTo>
                  <a:lnTo>
                    <a:pt x="439" y="41"/>
                  </a:lnTo>
                  <a:lnTo>
                    <a:pt x="452" y="43"/>
                  </a:lnTo>
                  <a:lnTo>
                    <a:pt x="464" y="44"/>
                  </a:lnTo>
                  <a:lnTo>
                    <a:pt x="476" y="45"/>
                  </a:lnTo>
                  <a:lnTo>
                    <a:pt x="496" y="46"/>
                  </a:lnTo>
                  <a:lnTo>
                    <a:pt x="515" y="48"/>
                  </a:lnTo>
                  <a:lnTo>
                    <a:pt x="535" y="50"/>
                  </a:lnTo>
                  <a:lnTo>
                    <a:pt x="555" y="52"/>
                  </a:lnTo>
                  <a:lnTo>
                    <a:pt x="573" y="53"/>
                  </a:lnTo>
                  <a:lnTo>
                    <a:pt x="593" y="55"/>
                  </a:lnTo>
                  <a:lnTo>
                    <a:pt x="612" y="56"/>
                  </a:lnTo>
                  <a:lnTo>
                    <a:pt x="632" y="59"/>
                  </a:lnTo>
                  <a:lnTo>
                    <a:pt x="651" y="60"/>
                  </a:lnTo>
                  <a:lnTo>
                    <a:pt x="671" y="62"/>
                  </a:lnTo>
                  <a:lnTo>
                    <a:pt x="691" y="63"/>
                  </a:lnTo>
                  <a:lnTo>
                    <a:pt x="710" y="66"/>
                  </a:lnTo>
                  <a:lnTo>
                    <a:pt x="729" y="67"/>
                  </a:lnTo>
                  <a:lnTo>
                    <a:pt x="748" y="69"/>
                  </a:lnTo>
                  <a:lnTo>
                    <a:pt x="768" y="70"/>
                  </a:lnTo>
                  <a:lnTo>
                    <a:pt x="787" y="73"/>
                  </a:lnTo>
                  <a:lnTo>
                    <a:pt x="803" y="74"/>
                  </a:lnTo>
                  <a:lnTo>
                    <a:pt x="821" y="75"/>
                  </a:lnTo>
                  <a:lnTo>
                    <a:pt x="837" y="77"/>
                  </a:lnTo>
                  <a:lnTo>
                    <a:pt x="854" y="78"/>
                  </a:lnTo>
                  <a:lnTo>
                    <a:pt x="870" y="80"/>
                  </a:lnTo>
                  <a:lnTo>
                    <a:pt x="886" y="82"/>
                  </a:lnTo>
                  <a:lnTo>
                    <a:pt x="904" y="83"/>
                  </a:lnTo>
                  <a:lnTo>
                    <a:pt x="920" y="84"/>
                  </a:lnTo>
                  <a:lnTo>
                    <a:pt x="936" y="86"/>
                  </a:lnTo>
                  <a:lnTo>
                    <a:pt x="953" y="88"/>
                  </a:lnTo>
                  <a:lnTo>
                    <a:pt x="969" y="90"/>
                  </a:lnTo>
                  <a:lnTo>
                    <a:pt x="986" y="91"/>
                  </a:lnTo>
                  <a:lnTo>
                    <a:pt x="1003" y="92"/>
                  </a:lnTo>
                  <a:lnTo>
                    <a:pt x="1019" y="95"/>
                  </a:lnTo>
                  <a:lnTo>
                    <a:pt x="1036" y="96"/>
                  </a:lnTo>
                  <a:lnTo>
                    <a:pt x="1052" y="97"/>
                  </a:lnTo>
                  <a:lnTo>
                    <a:pt x="1070" y="98"/>
                  </a:lnTo>
                  <a:lnTo>
                    <a:pt x="1087" y="99"/>
                  </a:lnTo>
                  <a:lnTo>
                    <a:pt x="1103" y="101"/>
                  </a:lnTo>
                  <a:lnTo>
                    <a:pt x="1120" y="104"/>
                  </a:lnTo>
                  <a:lnTo>
                    <a:pt x="1138" y="106"/>
                  </a:lnTo>
                  <a:lnTo>
                    <a:pt x="1155" y="110"/>
                  </a:lnTo>
                  <a:lnTo>
                    <a:pt x="1171" y="113"/>
                  </a:lnTo>
                  <a:lnTo>
                    <a:pt x="1188" y="118"/>
                  </a:lnTo>
                  <a:lnTo>
                    <a:pt x="1203" y="122"/>
                  </a:lnTo>
                  <a:lnTo>
                    <a:pt x="1219" y="129"/>
                  </a:lnTo>
                  <a:lnTo>
                    <a:pt x="1234" y="136"/>
                  </a:lnTo>
                  <a:lnTo>
                    <a:pt x="1248" y="144"/>
                  </a:lnTo>
                  <a:lnTo>
                    <a:pt x="1262" y="153"/>
                  </a:lnTo>
                  <a:lnTo>
                    <a:pt x="1276" y="165"/>
                  </a:lnTo>
                  <a:lnTo>
                    <a:pt x="1287" y="176"/>
                  </a:lnTo>
                  <a:lnTo>
                    <a:pt x="1299" y="190"/>
                  </a:lnTo>
                  <a:lnTo>
                    <a:pt x="1313" y="211"/>
                  </a:lnTo>
                  <a:lnTo>
                    <a:pt x="1322" y="233"/>
                  </a:lnTo>
                  <a:lnTo>
                    <a:pt x="1329" y="255"/>
                  </a:lnTo>
                  <a:lnTo>
                    <a:pt x="1333" y="278"/>
                  </a:lnTo>
                  <a:lnTo>
                    <a:pt x="1336" y="301"/>
                  </a:lnTo>
                  <a:lnTo>
                    <a:pt x="1336" y="325"/>
                  </a:lnTo>
                  <a:lnTo>
                    <a:pt x="1337" y="348"/>
                  </a:lnTo>
                  <a:lnTo>
                    <a:pt x="1337" y="372"/>
                  </a:lnTo>
                  <a:lnTo>
                    <a:pt x="1338" y="375"/>
                  </a:lnTo>
                  <a:lnTo>
                    <a:pt x="1342" y="373"/>
                  </a:lnTo>
                  <a:lnTo>
                    <a:pt x="1345" y="371"/>
                  </a:lnTo>
                  <a:lnTo>
                    <a:pt x="1346" y="369"/>
                  </a:lnTo>
                  <a:lnTo>
                    <a:pt x="1348" y="347"/>
                  </a:lnTo>
                  <a:lnTo>
                    <a:pt x="1351" y="324"/>
                  </a:lnTo>
                  <a:lnTo>
                    <a:pt x="1350" y="301"/>
                  </a:lnTo>
                  <a:lnTo>
                    <a:pt x="1348" y="279"/>
                  </a:lnTo>
                  <a:lnTo>
                    <a:pt x="1344" y="256"/>
                  </a:lnTo>
                  <a:lnTo>
                    <a:pt x="1338" y="234"/>
                  </a:lnTo>
                  <a:lnTo>
                    <a:pt x="1330" y="213"/>
                  </a:lnTo>
                  <a:lnTo>
                    <a:pt x="1320" y="192"/>
                  </a:lnTo>
                  <a:lnTo>
                    <a:pt x="1309" y="178"/>
                  </a:lnTo>
                  <a:lnTo>
                    <a:pt x="1299" y="165"/>
                  </a:lnTo>
                  <a:lnTo>
                    <a:pt x="1286" y="152"/>
                  </a:lnTo>
                  <a:lnTo>
                    <a:pt x="1274" y="142"/>
                  </a:lnTo>
                  <a:lnTo>
                    <a:pt x="1260" y="133"/>
                  </a:lnTo>
                  <a:lnTo>
                    <a:pt x="1245" y="123"/>
                  </a:lnTo>
                  <a:lnTo>
                    <a:pt x="1230" y="116"/>
                  </a:lnTo>
                  <a:lnTo>
                    <a:pt x="1214" y="111"/>
                  </a:lnTo>
                  <a:lnTo>
                    <a:pt x="1197" y="105"/>
                  </a:lnTo>
                  <a:lnTo>
                    <a:pt x="1180" y="100"/>
                  </a:lnTo>
                  <a:lnTo>
                    <a:pt x="1163" y="96"/>
                  </a:lnTo>
                  <a:lnTo>
                    <a:pt x="1146" y="93"/>
                  </a:lnTo>
                  <a:lnTo>
                    <a:pt x="1128" y="90"/>
                  </a:lnTo>
                  <a:lnTo>
                    <a:pt x="1111" y="88"/>
                  </a:lnTo>
                  <a:lnTo>
                    <a:pt x="1095" y="85"/>
                  </a:lnTo>
                  <a:lnTo>
                    <a:pt x="1078" y="84"/>
                  </a:lnTo>
                  <a:lnTo>
                    <a:pt x="1042" y="82"/>
                  </a:lnTo>
                  <a:lnTo>
                    <a:pt x="1007" y="78"/>
                  </a:lnTo>
                  <a:lnTo>
                    <a:pt x="972" y="76"/>
                  </a:lnTo>
                  <a:lnTo>
                    <a:pt x="937" y="73"/>
                  </a:lnTo>
                  <a:lnTo>
                    <a:pt x="901" y="70"/>
                  </a:lnTo>
                  <a:lnTo>
                    <a:pt x="867" y="68"/>
                  </a:lnTo>
                  <a:lnTo>
                    <a:pt x="831" y="65"/>
                  </a:lnTo>
                  <a:lnTo>
                    <a:pt x="797" y="62"/>
                  </a:lnTo>
                  <a:lnTo>
                    <a:pt x="761" y="60"/>
                  </a:lnTo>
                  <a:lnTo>
                    <a:pt x="726" y="58"/>
                  </a:lnTo>
                  <a:lnTo>
                    <a:pt x="691" y="54"/>
                  </a:lnTo>
                  <a:lnTo>
                    <a:pt x="656" y="52"/>
                  </a:lnTo>
                  <a:lnTo>
                    <a:pt x="620" y="50"/>
                  </a:lnTo>
                  <a:lnTo>
                    <a:pt x="585" y="47"/>
                  </a:lnTo>
                  <a:lnTo>
                    <a:pt x="550" y="44"/>
                  </a:lnTo>
                  <a:lnTo>
                    <a:pt x="514" y="41"/>
                  </a:lnTo>
                  <a:lnTo>
                    <a:pt x="503" y="40"/>
                  </a:lnTo>
                  <a:lnTo>
                    <a:pt x="491" y="40"/>
                  </a:lnTo>
                  <a:lnTo>
                    <a:pt x="480" y="39"/>
                  </a:lnTo>
                  <a:lnTo>
                    <a:pt x="468" y="38"/>
                  </a:lnTo>
                  <a:lnTo>
                    <a:pt x="457" y="37"/>
                  </a:lnTo>
                  <a:lnTo>
                    <a:pt x="445" y="37"/>
                  </a:lnTo>
                  <a:lnTo>
                    <a:pt x="434" y="36"/>
                  </a:lnTo>
                  <a:lnTo>
                    <a:pt x="422" y="35"/>
                  </a:lnTo>
                  <a:lnTo>
                    <a:pt x="411" y="33"/>
                  </a:lnTo>
                  <a:lnTo>
                    <a:pt x="399" y="33"/>
                  </a:lnTo>
                  <a:lnTo>
                    <a:pt x="388" y="32"/>
                  </a:lnTo>
                  <a:lnTo>
                    <a:pt x="375" y="31"/>
                  </a:lnTo>
                  <a:lnTo>
                    <a:pt x="363" y="31"/>
                  </a:lnTo>
                  <a:lnTo>
                    <a:pt x="352" y="30"/>
                  </a:lnTo>
                  <a:lnTo>
                    <a:pt x="340" y="30"/>
                  </a:lnTo>
                  <a:lnTo>
                    <a:pt x="329" y="29"/>
                  </a:lnTo>
                  <a:lnTo>
                    <a:pt x="308" y="27"/>
                  </a:lnTo>
                  <a:lnTo>
                    <a:pt x="288" y="25"/>
                  </a:lnTo>
                  <a:lnTo>
                    <a:pt x="268" y="23"/>
                  </a:lnTo>
                  <a:lnTo>
                    <a:pt x="248" y="20"/>
                  </a:lnTo>
                  <a:lnTo>
                    <a:pt x="229" y="17"/>
                  </a:lnTo>
                  <a:lnTo>
                    <a:pt x="209" y="15"/>
                  </a:lnTo>
                  <a:lnTo>
                    <a:pt x="188" y="14"/>
                  </a:lnTo>
                  <a:lnTo>
                    <a:pt x="169" y="12"/>
                  </a:lnTo>
                  <a:lnTo>
                    <a:pt x="158" y="10"/>
                  </a:lnTo>
                  <a:lnTo>
                    <a:pt x="148" y="10"/>
                  </a:lnTo>
                  <a:lnTo>
                    <a:pt x="138" y="9"/>
                  </a:lnTo>
                  <a:lnTo>
                    <a:pt x="127" y="9"/>
                  </a:lnTo>
                  <a:lnTo>
                    <a:pt x="117" y="9"/>
                  </a:lnTo>
                  <a:lnTo>
                    <a:pt x="106" y="9"/>
                  </a:lnTo>
                  <a:lnTo>
                    <a:pt x="97" y="8"/>
                  </a:lnTo>
                  <a:lnTo>
                    <a:pt x="87" y="8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5" y="6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0" name="Freeform 32"/>
            <p:cNvSpPr/>
            <p:nvPr/>
          </p:nvSpPr>
          <p:spPr>
            <a:xfrm>
              <a:off x="2437" y="1872"/>
              <a:ext cx="812" cy="230"/>
            </a:xfrm>
            <a:custGeom>
              <a:avLst/>
              <a:gdLst>
                <a:gd name="txL" fmla="*/ 0 w 1624"/>
                <a:gd name="txT" fmla="*/ 0 h 460"/>
                <a:gd name="txR" fmla="*/ 1624 w 1624"/>
                <a:gd name="txB" fmla="*/ 460 h 4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624" h="460">
                  <a:moveTo>
                    <a:pt x="41" y="85"/>
                  </a:moveTo>
                  <a:lnTo>
                    <a:pt x="34" y="74"/>
                  </a:lnTo>
                  <a:lnTo>
                    <a:pt x="29" y="62"/>
                  </a:lnTo>
                  <a:lnTo>
                    <a:pt x="22" y="50"/>
                  </a:lnTo>
                  <a:lnTo>
                    <a:pt x="15" y="38"/>
                  </a:lnTo>
                  <a:lnTo>
                    <a:pt x="11" y="29"/>
                  </a:lnTo>
                  <a:lnTo>
                    <a:pt x="7" y="17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0" y="15"/>
                  </a:lnTo>
                  <a:lnTo>
                    <a:pt x="37" y="19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6" y="30"/>
                  </a:lnTo>
                  <a:lnTo>
                    <a:pt x="63" y="3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88" y="50"/>
                  </a:lnTo>
                  <a:lnTo>
                    <a:pt x="102" y="58"/>
                  </a:lnTo>
                  <a:lnTo>
                    <a:pt x="115" y="66"/>
                  </a:lnTo>
                  <a:lnTo>
                    <a:pt x="128" y="75"/>
                  </a:lnTo>
                  <a:lnTo>
                    <a:pt x="140" y="83"/>
                  </a:lnTo>
                  <a:lnTo>
                    <a:pt x="153" y="92"/>
                  </a:lnTo>
                  <a:lnTo>
                    <a:pt x="166" y="100"/>
                  </a:lnTo>
                  <a:lnTo>
                    <a:pt x="179" y="110"/>
                  </a:lnTo>
                  <a:lnTo>
                    <a:pt x="192" y="119"/>
                  </a:lnTo>
                  <a:lnTo>
                    <a:pt x="205" y="127"/>
                  </a:lnTo>
                  <a:lnTo>
                    <a:pt x="217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55" y="161"/>
                  </a:lnTo>
                  <a:lnTo>
                    <a:pt x="269" y="171"/>
                  </a:lnTo>
                  <a:lnTo>
                    <a:pt x="282" y="179"/>
                  </a:lnTo>
                  <a:lnTo>
                    <a:pt x="306" y="193"/>
                  </a:lnTo>
                  <a:lnTo>
                    <a:pt x="330" y="208"/>
                  </a:lnTo>
                  <a:lnTo>
                    <a:pt x="355" y="221"/>
                  </a:lnTo>
                  <a:lnTo>
                    <a:pt x="380" y="234"/>
                  </a:lnTo>
                  <a:lnTo>
                    <a:pt x="405" y="247"/>
                  </a:lnTo>
                  <a:lnTo>
                    <a:pt x="431" y="259"/>
                  </a:lnTo>
                  <a:lnTo>
                    <a:pt x="457" y="271"/>
                  </a:lnTo>
                  <a:lnTo>
                    <a:pt x="482" y="281"/>
                  </a:lnTo>
                  <a:lnTo>
                    <a:pt x="509" y="291"/>
                  </a:lnTo>
                  <a:lnTo>
                    <a:pt x="535" y="300"/>
                  </a:lnTo>
                  <a:lnTo>
                    <a:pt x="562" y="307"/>
                  </a:lnTo>
                  <a:lnTo>
                    <a:pt x="590" y="314"/>
                  </a:lnTo>
                  <a:lnTo>
                    <a:pt x="617" y="319"/>
                  </a:lnTo>
                  <a:lnTo>
                    <a:pt x="645" y="323"/>
                  </a:lnTo>
                  <a:lnTo>
                    <a:pt x="673" y="325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8" y="325"/>
                  </a:lnTo>
                  <a:lnTo>
                    <a:pt x="741" y="325"/>
                  </a:lnTo>
                  <a:lnTo>
                    <a:pt x="753" y="323"/>
                  </a:lnTo>
                  <a:lnTo>
                    <a:pt x="766" y="322"/>
                  </a:lnTo>
                  <a:lnTo>
                    <a:pt x="779" y="319"/>
                  </a:lnTo>
                  <a:lnTo>
                    <a:pt x="791" y="316"/>
                  </a:lnTo>
                  <a:lnTo>
                    <a:pt x="804" y="314"/>
                  </a:lnTo>
                  <a:lnTo>
                    <a:pt x="817" y="310"/>
                  </a:lnTo>
                  <a:lnTo>
                    <a:pt x="828" y="307"/>
                  </a:lnTo>
                  <a:lnTo>
                    <a:pt x="841" y="303"/>
                  </a:lnTo>
                  <a:lnTo>
                    <a:pt x="852" y="299"/>
                  </a:lnTo>
                  <a:lnTo>
                    <a:pt x="865" y="294"/>
                  </a:lnTo>
                  <a:lnTo>
                    <a:pt x="878" y="291"/>
                  </a:lnTo>
                  <a:lnTo>
                    <a:pt x="889" y="286"/>
                  </a:lnTo>
                  <a:lnTo>
                    <a:pt x="902" y="281"/>
                  </a:lnTo>
                  <a:lnTo>
                    <a:pt x="918" y="277"/>
                  </a:lnTo>
                  <a:lnTo>
                    <a:pt x="934" y="273"/>
                  </a:lnTo>
                  <a:lnTo>
                    <a:pt x="949" y="271"/>
                  </a:lnTo>
                  <a:lnTo>
                    <a:pt x="965" y="270"/>
                  </a:lnTo>
                  <a:lnTo>
                    <a:pt x="981" y="271"/>
                  </a:lnTo>
                  <a:lnTo>
                    <a:pt x="996" y="273"/>
                  </a:lnTo>
                  <a:lnTo>
                    <a:pt x="1012" y="277"/>
                  </a:lnTo>
                  <a:lnTo>
                    <a:pt x="1029" y="283"/>
                  </a:lnTo>
                  <a:lnTo>
                    <a:pt x="1044" y="288"/>
                  </a:lnTo>
                  <a:lnTo>
                    <a:pt x="1058" y="294"/>
                  </a:lnTo>
                  <a:lnTo>
                    <a:pt x="1073" y="300"/>
                  </a:lnTo>
                  <a:lnTo>
                    <a:pt x="1087" y="306"/>
                  </a:lnTo>
                  <a:lnTo>
                    <a:pt x="1102" y="311"/>
                  </a:lnTo>
                  <a:lnTo>
                    <a:pt x="1117" y="318"/>
                  </a:lnTo>
                  <a:lnTo>
                    <a:pt x="1132" y="324"/>
                  </a:lnTo>
                  <a:lnTo>
                    <a:pt x="1146" y="331"/>
                  </a:lnTo>
                  <a:lnTo>
                    <a:pt x="1160" y="337"/>
                  </a:lnTo>
                  <a:lnTo>
                    <a:pt x="1174" y="344"/>
                  </a:lnTo>
                  <a:lnTo>
                    <a:pt x="1186" y="351"/>
                  </a:lnTo>
                  <a:lnTo>
                    <a:pt x="1200" y="356"/>
                  </a:lnTo>
                  <a:lnTo>
                    <a:pt x="1214" y="363"/>
                  </a:lnTo>
                  <a:lnTo>
                    <a:pt x="1227" y="369"/>
                  </a:lnTo>
                  <a:lnTo>
                    <a:pt x="1241" y="376"/>
                  </a:lnTo>
                  <a:lnTo>
                    <a:pt x="1254" y="382"/>
                  </a:lnTo>
                  <a:lnTo>
                    <a:pt x="1268" y="387"/>
                  </a:lnTo>
                  <a:lnTo>
                    <a:pt x="1281" y="394"/>
                  </a:lnTo>
                  <a:lnTo>
                    <a:pt x="1295" y="400"/>
                  </a:lnTo>
                  <a:lnTo>
                    <a:pt x="1309" y="406"/>
                  </a:lnTo>
                  <a:lnTo>
                    <a:pt x="1322" y="412"/>
                  </a:lnTo>
                  <a:lnTo>
                    <a:pt x="1336" y="416"/>
                  </a:lnTo>
                  <a:lnTo>
                    <a:pt x="1351" y="422"/>
                  </a:lnTo>
                  <a:lnTo>
                    <a:pt x="1365" y="427"/>
                  </a:lnTo>
                  <a:lnTo>
                    <a:pt x="1380" y="431"/>
                  </a:lnTo>
                  <a:lnTo>
                    <a:pt x="1395" y="437"/>
                  </a:lnTo>
                  <a:lnTo>
                    <a:pt x="1411" y="440"/>
                  </a:lnTo>
                  <a:lnTo>
                    <a:pt x="1426" y="445"/>
                  </a:lnTo>
                  <a:lnTo>
                    <a:pt x="1441" y="448"/>
                  </a:lnTo>
                  <a:lnTo>
                    <a:pt x="1456" y="452"/>
                  </a:lnTo>
                  <a:lnTo>
                    <a:pt x="1471" y="455"/>
                  </a:lnTo>
                  <a:lnTo>
                    <a:pt x="1486" y="458"/>
                  </a:lnTo>
                  <a:lnTo>
                    <a:pt x="1501" y="459"/>
                  </a:lnTo>
                  <a:lnTo>
                    <a:pt x="1516" y="460"/>
                  </a:lnTo>
                  <a:lnTo>
                    <a:pt x="1531" y="460"/>
                  </a:lnTo>
                  <a:lnTo>
                    <a:pt x="1547" y="460"/>
                  </a:lnTo>
                  <a:lnTo>
                    <a:pt x="1562" y="459"/>
                  </a:lnTo>
                  <a:lnTo>
                    <a:pt x="1578" y="458"/>
                  </a:lnTo>
                  <a:lnTo>
                    <a:pt x="1593" y="454"/>
                  </a:lnTo>
                  <a:lnTo>
                    <a:pt x="1609" y="451"/>
                  </a:lnTo>
                  <a:lnTo>
                    <a:pt x="1617" y="444"/>
                  </a:lnTo>
                  <a:lnTo>
                    <a:pt x="1624" y="434"/>
                  </a:lnTo>
                  <a:lnTo>
                    <a:pt x="1624" y="423"/>
                  </a:lnTo>
                  <a:lnTo>
                    <a:pt x="1616" y="417"/>
                  </a:lnTo>
                  <a:lnTo>
                    <a:pt x="1600" y="416"/>
                  </a:lnTo>
                  <a:lnTo>
                    <a:pt x="1584" y="415"/>
                  </a:lnTo>
                  <a:lnTo>
                    <a:pt x="1568" y="414"/>
                  </a:lnTo>
                  <a:lnTo>
                    <a:pt x="1552" y="413"/>
                  </a:lnTo>
                  <a:lnTo>
                    <a:pt x="1534" y="412"/>
                  </a:lnTo>
                  <a:lnTo>
                    <a:pt x="1518" y="409"/>
                  </a:lnTo>
                  <a:lnTo>
                    <a:pt x="1502" y="407"/>
                  </a:lnTo>
                  <a:lnTo>
                    <a:pt x="1486" y="404"/>
                  </a:lnTo>
                  <a:lnTo>
                    <a:pt x="1470" y="399"/>
                  </a:lnTo>
                  <a:lnTo>
                    <a:pt x="1454" y="395"/>
                  </a:lnTo>
                  <a:lnTo>
                    <a:pt x="1438" y="391"/>
                  </a:lnTo>
                  <a:lnTo>
                    <a:pt x="1421" y="385"/>
                  </a:lnTo>
                  <a:lnTo>
                    <a:pt x="1405" y="380"/>
                  </a:lnTo>
                  <a:lnTo>
                    <a:pt x="1389" y="375"/>
                  </a:lnTo>
                  <a:lnTo>
                    <a:pt x="1373" y="369"/>
                  </a:lnTo>
                  <a:lnTo>
                    <a:pt x="1357" y="363"/>
                  </a:lnTo>
                  <a:lnTo>
                    <a:pt x="1342" y="357"/>
                  </a:lnTo>
                  <a:lnTo>
                    <a:pt x="1327" y="352"/>
                  </a:lnTo>
                  <a:lnTo>
                    <a:pt x="1311" y="345"/>
                  </a:lnTo>
                  <a:lnTo>
                    <a:pt x="1296" y="339"/>
                  </a:lnTo>
                  <a:lnTo>
                    <a:pt x="1281" y="332"/>
                  </a:lnTo>
                  <a:lnTo>
                    <a:pt x="1266" y="326"/>
                  </a:lnTo>
                  <a:lnTo>
                    <a:pt x="1251" y="319"/>
                  </a:lnTo>
                  <a:lnTo>
                    <a:pt x="1236" y="312"/>
                  </a:lnTo>
                  <a:lnTo>
                    <a:pt x="1221" y="307"/>
                  </a:lnTo>
                  <a:lnTo>
                    <a:pt x="1206" y="300"/>
                  </a:lnTo>
                  <a:lnTo>
                    <a:pt x="1191" y="294"/>
                  </a:lnTo>
                  <a:lnTo>
                    <a:pt x="1176" y="288"/>
                  </a:lnTo>
                  <a:lnTo>
                    <a:pt x="1160" y="283"/>
                  </a:lnTo>
                  <a:lnTo>
                    <a:pt x="1145" y="277"/>
                  </a:lnTo>
                  <a:lnTo>
                    <a:pt x="1130" y="271"/>
                  </a:lnTo>
                  <a:lnTo>
                    <a:pt x="1114" y="266"/>
                  </a:lnTo>
                  <a:lnTo>
                    <a:pt x="1099" y="262"/>
                  </a:lnTo>
                  <a:lnTo>
                    <a:pt x="1084" y="258"/>
                  </a:lnTo>
                  <a:lnTo>
                    <a:pt x="1068" y="254"/>
                  </a:lnTo>
                  <a:lnTo>
                    <a:pt x="1053" y="250"/>
                  </a:lnTo>
                  <a:lnTo>
                    <a:pt x="1037" y="247"/>
                  </a:lnTo>
                  <a:lnTo>
                    <a:pt x="1020" y="244"/>
                  </a:lnTo>
                  <a:lnTo>
                    <a:pt x="1005" y="243"/>
                  </a:lnTo>
                  <a:lnTo>
                    <a:pt x="989" y="242"/>
                  </a:lnTo>
                  <a:lnTo>
                    <a:pt x="976" y="242"/>
                  </a:lnTo>
                  <a:lnTo>
                    <a:pt x="963" y="244"/>
                  </a:lnTo>
                  <a:lnTo>
                    <a:pt x="949" y="248"/>
                  </a:lnTo>
                  <a:lnTo>
                    <a:pt x="936" y="253"/>
                  </a:lnTo>
                  <a:lnTo>
                    <a:pt x="924" y="257"/>
                  </a:lnTo>
                  <a:lnTo>
                    <a:pt x="911" y="263"/>
                  </a:lnTo>
                  <a:lnTo>
                    <a:pt x="898" y="268"/>
                  </a:lnTo>
                  <a:lnTo>
                    <a:pt x="887" y="273"/>
                  </a:lnTo>
                  <a:lnTo>
                    <a:pt x="871" y="280"/>
                  </a:lnTo>
                  <a:lnTo>
                    <a:pt x="856" y="287"/>
                  </a:lnTo>
                  <a:lnTo>
                    <a:pt x="840" y="293"/>
                  </a:lnTo>
                  <a:lnTo>
                    <a:pt x="823" y="297"/>
                  </a:lnTo>
                  <a:lnTo>
                    <a:pt x="807" y="302"/>
                  </a:lnTo>
                  <a:lnTo>
                    <a:pt x="792" y="307"/>
                  </a:lnTo>
                  <a:lnTo>
                    <a:pt x="776" y="309"/>
                  </a:lnTo>
                  <a:lnTo>
                    <a:pt x="760" y="311"/>
                  </a:lnTo>
                  <a:lnTo>
                    <a:pt x="744" y="314"/>
                  </a:lnTo>
                  <a:lnTo>
                    <a:pt x="727" y="315"/>
                  </a:lnTo>
                  <a:lnTo>
                    <a:pt x="711" y="316"/>
                  </a:lnTo>
                  <a:lnTo>
                    <a:pt x="694" y="316"/>
                  </a:lnTo>
                  <a:lnTo>
                    <a:pt x="677" y="315"/>
                  </a:lnTo>
                  <a:lnTo>
                    <a:pt x="661" y="314"/>
                  </a:lnTo>
                  <a:lnTo>
                    <a:pt x="644" y="311"/>
                  </a:lnTo>
                  <a:lnTo>
                    <a:pt x="626" y="309"/>
                  </a:lnTo>
                  <a:lnTo>
                    <a:pt x="595" y="303"/>
                  </a:lnTo>
                  <a:lnTo>
                    <a:pt x="564" y="295"/>
                  </a:lnTo>
                  <a:lnTo>
                    <a:pt x="533" y="286"/>
                  </a:lnTo>
                  <a:lnTo>
                    <a:pt x="503" y="274"/>
                  </a:lnTo>
                  <a:lnTo>
                    <a:pt x="473" y="263"/>
                  </a:lnTo>
                  <a:lnTo>
                    <a:pt x="443" y="250"/>
                  </a:lnTo>
                  <a:lnTo>
                    <a:pt x="414" y="236"/>
                  </a:lnTo>
                  <a:lnTo>
                    <a:pt x="386" y="221"/>
                  </a:lnTo>
                  <a:lnTo>
                    <a:pt x="357" y="205"/>
                  </a:lnTo>
                  <a:lnTo>
                    <a:pt x="328" y="189"/>
                  </a:lnTo>
                  <a:lnTo>
                    <a:pt x="300" y="173"/>
                  </a:lnTo>
                  <a:lnTo>
                    <a:pt x="273" y="156"/>
                  </a:lnTo>
                  <a:lnTo>
                    <a:pt x="245" y="138"/>
                  </a:lnTo>
                  <a:lnTo>
                    <a:pt x="217" y="121"/>
                  </a:lnTo>
                  <a:lnTo>
                    <a:pt x="191" y="104"/>
                  </a:lnTo>
                  <a:lnTo>
                    <a:pt x="164" y="87"/>
                  </a:lnTo>
                  <a:lnTo>
                    <a:pt x="154" y="80"/>
                  </a:lnTo>
                  <a:lnTo>
                    <a:pt x="135" y="66"/>
                  </a:lnTo>
                  <a:lnTo>
                    <a:pt x="109" y="50"/>
                  </a:lnTo>
                  <a:lnTo>
                    <a:pt x="82" y="32"/>
                  </a:lnTo>
                  <a:lnTo>
                    <a:pt x="54" y="17"/>
                  </a:lnTo>
                  <a:lnTo>
                    <a:pt x="30" y="6"/>
                  </a:lnTo>
                  <a:lnTo>
                    <a:pt x="11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2" y="47"/>
                  </a:lnTo>
                  <a:lnTo>
                    <a:pt x="20" y="59"/>
                  </a:lnTo>
                  <a:lnTo>
                    <a:pt x="27" y="69"/>
                  </a:lnTo>
                  <a:lnTo>
                    <a:pt x="34" y="80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1" name="Freeform 33"/>
            <p:cNvSpPr/>
            <p:nvPr/>
          </p:nvSpPr>
          <p:spPr>
            <a:xfrm>
              <a:off x="2778" y="1366"/>
              <a:ext cx="232" cy="34"/>
            </a:xfrm>
            <a:custGeom>
              <a:avLst/>
              <a:gdLst>
                <a:gd name="txL" fmla="*/ 0 w 464"/>
                <a:gd name="txT" fmla="*/ 0 h 68"/>
                <a:gd name="txR" fmla="*/ 464 w 464"/>
                <a:gd name="txB" fmla="*/ 68 h 6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464" h="68">
                  <a:moveTo>
                    <a:pt x="1" y="7"/>
                  </a:moveTo>
                  <a:lnTo>
                    <a:pt x="27" y="10"/>
                  </a:lnTo>
                  <a:lnTo>
                    <a:pt x="49" y="14"/>
                  </a:lnTo>
                  <a:lnTo>
                    <a:pt x="68" y="18"/>
                  </a:lnTo>
                  <a:lnTo>
                    <a:pt x="85" y="23"/>
                  </a:lnTo>
                  <a:lnTo>
                    <a:pt x="102" y="29"/>
                  </a:lnTo>
                  <a:lnTo>
                    <a:pt x="121" y="33"/>
                  </a:lnTo>
                  <a:lnTo>
                    <a:pt x="143" y="38"/>
                  </a:lnTo>
                  <a:lnTo>
                    <a:pt x="168" y="43"/>
                  </a:lnTo>
                  <a:lnTo>
                    <a:pt x="185" y="44"/>
                  </a:lnTo>
                  <a:lnTo>
                    <a:pt x="206" y="46"/>
                  </a:lnTo>
                  <a:lnTo>
                    <a:pt x="230" y="47"/>
                  </a:lnTo>
                  <a:lnTo>
                    <a:pt x="257" y="48"/>
                  </a:lnTo>
                  <a:lnTo>
                    <a:pt x="282" y="50"/>
                  </a:lnTo>
                  <a:lnTo>
                    <a:pt x="306" y="51"/>
                  </a:lnTo>
                  <a:lnTo>
                    <a:pt x="327" y="53"/>
                  </a:lnTo>
                  <a:lnTo>
                    <a:pt x="344" y="54"/>
                  </a:lnTo>
                  <a:lnTo>
                    <a:pt x="351" y="54"/>
                  </a:lnTo>
                  <a:lnTo>
                    <a:pt x="357" y="55"/>
                  </a:lnTo>
                  <a:lnTo>
                    <a:pt x="364" y="55"/>
                  </a:lnTo>
                  <a:lnTo>
                    <a:pt x="371" y="57"/>
                  </a:lnTo>
                  <a:lnTo>
                    <a:pt x="378" y="58"/>
                  </a:lnTo>
                  <a:lnTo>
                    <a:pt x="385" y="58"/>
                  </a:lnTo>
                  <a:lnTo>
                    <a:pt x="391" y="59"/>
                  </a:lnTo>
                  <a:lnTo>
                    <a:pt x="398" y="59"/>
                  </a:lnTo>
                  <a:lnTo>
                    <a:pt x="404" y="60"/>
                  </a:lnTo>
                  <a:lnTo>
                    <a:pt x="410" y="61"/>
                  </a:lnTo>
                  <a:lnTo>
                    <a:pt x="416" y="62"/>
                  </a:lnTo>
                  <a:lnTo>
                    <a:pt x="421" y="65"/>
                  </a:lnTo>
                  <a:lnTo>
                    <a:pt x="427" y="66"/>
                  </a:lnTo>
                  <a:lnTo>
                    <a:pt x="432" y="67"/>
                  </a:lnTo>
                  <a:lnTo>
                    <a:pt x="438" y="68"/>
                  </a:lnTo>
                  <a:lnTo>
                    <a:pt x="443" y="68"/>
                  </a:lnTo>
                  <a:lnTo>
                    <a:pt x="451" y="66"/>
                  </a:lnTo>
                  <a:lnTo>
                    <a:pt x="459" y="60"/>
                  </a:lnTo>
                  <a:lnTo>
                    <a:pt x="463" y="52"/>
                  </a:lnTo>
                  <a:lnTo>
                    <a:pt x="464" y="44"/>
                  </a:lnTo>
                  <a:lnTo>
                    <a:pt x="463" y="43"/>
                  </a:lnTo>
                  <a:lnTo>
                    <a:pt x="463" y="42"/>
                  </a:lnTo>
                  <a:lnTo>
                    <a:pt x="463" y="40"/>
                  </a:lnTo>
                  <a:lnTo>
                    <a:pt x="463" y="39"/>
                  </a:lnTo>
                  <a:lnTo>
                    <a:pt x="461" y="35"/>
                  </a:lnTo>
                  <a:lnTo>
                    <a:pt x="458" y="31"/>
                  </a:lnTo>
                  <a:lnTo>
                    <a:pt x="455" y="30"/>
                  </a:lnTo>
                  <a:lnTo>
                    <a:pt x="450" y="29"/>
                  </a:lnTo>
                  <a:lnTo>
                    <a:pt x="423" y="29"/>
                  </a:lnTo>
                  <a:lnTo>
                    <a:pt x="394" y="28"/>
                  </a:lnTo>
                  <a:lnTo>
                    <a:pt x="366" y="27"/>
                  </a:lnTo>
                  <a:lnTo>
                    <a:pt x="338" y="25"/>
                  </a:lnTo>
                  <a:lnTo>
                    <a:pt x="311" y="23"/>
                  </a:lnTo>
                  <a:lnTo>
                    <a:pt x="282" y="21"/>
                  </a:lnTo>
                  <a:lnTo>
                    <a:pt x="254" y="18"/>
                  </a:lnTo>
                  <a:lnTo>
                    <a:pt x="227" y="16"/>
                  </a:lnTo>
                  <a:lnTo>
                    <a:pt x="199" y="14"/>
                  </a:lnTo>
                  <a:lnTo>
                    <a:pt x="171" y="12"/>
                  </a:lnTo>
                  <a:lnTo>
                    <a:pt x="143" y="9"/>
                  </a:lnTo>
                  <a:lnTo>
                    <a:pt x="115" y="7"/>
                  </a:lnTo>
                  <a:lnTo>
                    <a:pt x="87" y="5"/>
                  </a:lnTo>
                  <a:lnTo>
                    <a:pt x="60" y="3"/>
                  </a:lnTo>
                  <a:lnTo>
                    <a:pt x="31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2" name="Freeform 34"/>
            <p:cNvSpPr/>
            <p:nvPr/>
          </p:nvSpPr>
          <p:spPr>
            <a:xfrm>
              <a:off x="2886" y="1278"/>
              <a:ext cx="99" cy="107"/>
            </a:xfrm>
            <a:custGeom>
              <a:avLst/>
              <a:gdLst>
                <a:gd name="txL" fmla="*/ 0 w 198"/>
                <a:gd name="txT" fmla="*/ 0 h 212"/>
                <a:gd name="txR" fmla="*/ 198 w 198"/>
                <a:gd name="txB" fmla="*/ 212 h 21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98" h="212">
                  <a:moveTo>
                    <a:pt x="198" y="171"/>
                  </a:moveTo>
                  <a:lnTo>
                    <a:pt x="186" y="153"/>
                  </a:lnTo>
                  <a:lnTo>
                    <a:pt x="179" y="134"/>
                  </a:lnTo>
                  <a:lnTo>
                    <a:pt x="175" y="113"/>
                  </a:lnTo>
                  <a:lnTo>
                    <a:pt x="173" y="92"/>
                  </a:lnTo>
                  <a:lnTo>
                    <a:pt x="171" y="71"/>
                  </a:lnTo>
                  <a:lnTo>
                    <a:pt x="166" y="52"/>
                  </a:lnTo>
                  <a:lnTo>
                    <a:pt x="157" y="35"/>
                  </a:lnTo>
                  <a:lnTo>
                    <a:pt x="141" y="18"/>
                  </a:lnTo>
                  <a:lnTo>
                    <a:pt x="128" y="10"/>
                  </a:lnTo>
                  <a:lnTo>
                    <a:pt x="114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5"/>
                  </a:lnTo>
                  <a:lnTo>
                    <a:pt x="41" y="10"/>
                  </a:lnTo>
                  <a:lnTo>
                    <a:pt x="28" y="18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3" y="60"/>
                  </a:lnTo>
                  <a:lnTo>
                    <a:pt x="0" y="76"/>
                  </a:lnTo>
                  <a:lnTo>
                    <a:pt x="3" y="92"/>
                  </a:lnTo>
                  <a:lnTo>
                    <a:pt x="6" y="108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6" y="157"/>
                  </a:lnTo>
                  <a:lnTo>
                    <a:pt x="54" y="161"/>
                  </a:lnTo>
                  <a:lnTo>
                    <a:pt x="64" y="166"/>
                  </a:lnTo>
                  <a:lnTo>
                    <a:pt x="73" y="169"/>
                  </a:lnTo>
                  <a:lnTo>
                    <a:pt x="82" y="172"/>
                  </a:lnTo>
                  <a:lnTo>
                    <a:pt x="92" y="174"/>
                  </a:lnTo>
                  <a:lnTo>
                    <a:pt x="104" y="176"/>
                  </a:lnTo>
                  <a:lnTo>
                    <a:pt x="115" y="177"/>
                  </a:lnTo>
                  <a:lnTo>
                    <a:pt x="127" y="180"/>
                  </a:lnTo>
                  <a:lnTo>
                    <a:pt x="138" y="183"/>
                  </a:lnTo>
                  <a:lnTo>
                    <a:pt x="149" y="187"/>
                  </a:lnTo>
                  <a:lnTo>
                    <a:pt x="158" y="192"/>
                  </a:lnTo>
                  <a:lnTo>
                    <a:pt x="166" y="199"/>
                  </a:lnTo>
                  <a:lnTo>
                    <a:pt x="173" y="210"/>
                  </a:lnTo>
                  <a:lnTo>
                    <a:pt x="175" y="212"/>
                  </a:lnTo>
                  <a:lnTo>
                    <a:pt x="180" y="210"/>
                  </a:lnTo>
                  <a:lnTo>
                    <a:pt x="182" y="205"/>
                  </a:lnTo>
                  <a:lnTo>
                    <a:pt x="182" y="202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3" y="175"/>
                  </a:lnTo>
                  <a:lnTo>
                    <a:pt x="142" y="168"/>
                  </a:lnTo>
                  <a:lnTo>
                    <a:pt x="130" y="163"/>
                  </a:lnTo>
                  <a:lnTo>
                    <a:pt x="118" y="158"/>
                  </a:lnTo>
                  <a:lnTo>
                    <a:pt x="106" y="152"/>
                  </a:lnTo>
                  <a:lnTo>
                    <a:pt x="95" y="146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5" y="114"/>
                  </a:lnTo>
                  <a:lnTo>
                    <a:pt x="44" y="99"/>
                  </a:lnTo>
                  <a:lnTo>
                    <a:pt x="36" y="84"/>
                  </a:lnTo>
                  <a:lnTo>
                    <a:pt x="32" y="68"/>
                  </a:lnTo>
                  <a:lnTo>
                    <a:pt x="36" y="53"/>
                  </a:lnTo>
                  <a:lnTo>
                    <a:pt x="46" y="39"/>
                  </a:lnTo>
                  <a:lnTo>
                    <a:pt x="58" y="31"/>
                  </a:lnTo>
                  <a:lnTo>
                    <a:pt x="73" y="26"/>
                  </a:lnTo>
                  <a:lnTo>
                    <a:pt x="88" y="25"/>
                  </a:lnTo>
                  <a:lnTo>
                    <a:pt x="103" y="28"/>
                  </a:lnTo>
                  <a:lnTo>
                    <a:pt x="119" y="32"/>
                  </a:lnTo>
                  <a:lnTo>
                    <a:pt x="133" y="39"/>
                  </a:lnTo>
                  <a:lnTo>
                    <a:pt x="145" y="47"/>
                  </a:lnTo>
                  <a:lnTo>
                    <a:pt x="155" y="58"/>
                  </a:lnTo>
                  <a:lnTo>
                    <a:pt x="163" y="75"/>
                  </a:lnTo>
                  <a:lnTo>
                    <a:pt x="164" y="95"/>
                  </a:lnTo>
                  <a:lnTo>
                    <a:pt x="164" y="114"/>
                  </a:lnTo>
                  <a:lnTo>
                    <a:pt x="166" y="133"/>
                  </a:lnTo>
                  <a:lnTo>
                    <a:pt x="171" y="145"/>
                  </a:lnTo>
                  <a:lnTo>
                    <a:pt x="178" y="156"/>
                  </a:lnTo>
                  <a:lnTo>
                    <a:pt x="186" y="165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3" name="Freeform 35"/>
            <p:cNvSpPr/>
            <p:nvPr/>
          </p:nvSpPr>
          <p:spPr>
            <a:xfrm>
              <a:off x="2905" y="1307"/>
              <a:ext cx="59" cy="41"/>
            </a:xfrm>
            <a:custGeom>
              <a:avLst/>
              <a:gdLst>
                <a:gd name="txL" fmla="*/ 0 w 119"/>
                <a:gd name="txT" fmla="*/ 0 h 82"/>
                <a:gd name="txR" fmla="*/ 119 w 119"/>
                <a:gd name="txB" fmla="*/ 82 h 8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9" h="82">
                  <a:moveTo>
                    <a:pt x="0" y="3"/>
                  </a:moveTo>
                  <a:lnTo>
                    <a:pt x="3" y="11"/>
                  </a:lnTo>
                  <a:lnTo>
                    <a:pt x="6" y="19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3" y="48"/>
                  </a:lnTo>
                  <a:lnTo>
                    <a:pt x="29" y="55"/>
                  </a:lnTo>
                  <a:lnTo>
                    <a:pt x="35" y="60"/>
                  </a:lnTo>
                  <a:lnTo>
                    <a:pt x="42" y="66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5" y="78"/>
                  </a:lnTo>
                  <a:lnTo>
                    <a:pt x="73" y="80"/>
                  </a:lnTo>
                  <a:lnTo>
                    <a:pt x="82" y="81"/>
                  </a:lnTo>
                  <a:lnTo>
                    <a:pt x="90" y="82"/>
                  </a:lnTo>
                  <a:lnTo>
                    <a:pt x="99" y="82"/>
                  </a:lnTo>
                  <a:lnTo>
                    <a:pt x="115" y="75"/>
                  </a:lnTo>
                  <a:lnTo>
                    <a:pt x="119" y="63"/>
                  </a:lnTo>
                  <a:lnTo>
                    <a:pt x="112" y="53"/>
                  </a:lnTo>
                  <a:lnTo>
                    <a:pt x="96" y="56"/>
                  </a:lnTo>
                  <a:lnTo>
                    <a:pt x="83" y="60"/>
                  </a:lnTo>
                  <a:lnTo>
                    <a:pt x="69" y="59"/>
                  </a:lnTo>
                  <a:lnTo>
                    <a:pt x="56" y="55"/>
                  </a:lnTo>
                  <a:lnTo>
                    <a:pt x="43" y="47"/>
                  </a:lnTo>
                  <a:lnTo>
                    <a:pt x="30" y="35"/>
                  </a:lnTo>
                  <a:lnTo>
                    <a:pt x="19" y="24"/>
                  </a:lnTo>
                  <a:lnTo>
                    <a:pt x="9" y="1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4" name="Freeform 36"/>
            <p:cNvSpPr/>
            <p:nvPr/>
          </p:nvSpPr>
          <p:spPr>
            <a:xfrm>
              <a:off x="2806" y="1275"/>
              <a:ext cx="104" cy="99"/>
            </a:xfrm>
            <a:custGeom>
              <a:avLst/>
              <a:gdLst>
                <a:gd name="txL" fmla="*/ 0 w 209"/>
                <a:gd name="txT" fmla="*/ 0 h 197"/>
                <a:gd name="txR" fmla="*/ 209 w 209"/>
                <a:gd name="txB" fmla="*/ 197 h 197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09" h="197">
                  <a:moveTo>
                    <a:pt x="1" y="157"/>
                  </a:moveTo>
                  <a:lnTo>
                    <a:pt x="12" y="149"/>
                  </a:lnTo>
                  <a:lnTo>
                    <a:pt x="21" y="141"/>
                  </a:lnTo>
                  <a:lnTo>
                    <a:pt x="28" y="133"/>
                  </a:lnTo>
                  <a:lnTo>
                    <a:pt x="32" y="122"/>
                  </a:lnTo>
                  <a:lnTo>
                    <a:pt x="36" y="113"/>
                  </a:lnTo>
                  <a:lnTo>
                    <a:pt x="39" y="102"/>
                  </a:lnTo>
                  <a:lnTo>
                    <a:pt x="42" y="91"/>
                  </a:lnTo>
                  <a:lnTo>
                    <a:pt x="44" y="78"/>
                  </a:lnTo>
                  <a:lnTo>
                    <a:pt x="50" y="59"/>
                  </a:lnTo>
                  <a:lnTo>
                    <a:pt x="61" y="44"/>
                  </a:lnTo>
                  <a:lnTo>
                    <a:pt x="77" y="33"/>
                  </a:lnTo>
                  <a:lnTo>
                    <a:pt x="95" y="28"/>
                  </a:lnTo>
                  <a:lnTo>
                    <a:pt x="114" y="25"/>
                  </a:lnTo>
                  <a:lnTo>
                    <a:pt x="133" y="29"/>
                  </a:lnTo>
                  <a:lnTo>
                    <a:pt x="150" y="37"/>
                  </a:lnTo>
                  <a:lnTo>
                    <a:pt x="165" y="50"/>
                  </a:lnTo>
                  <a:lnTo>
                    <a:pt x="174" y="67"/>
                  </a:lnTo>
                  <a:lnTo>
                    <a:pt x="176" y="83"/>
                  </a:lnTo>
                  <a:lnTo>
                    <a:pt x="171" y="98"/>
                  </a:lnTo>
                  <a:lnTo>
                    <a:pt x="160" y="112"/>
                  </a:lnTo>
                  <a:lnTo>
                    <a:pt x="147" y="125"/>
                  </a:lnTo>
                  <a:lnTo>
                    <a:pt x="132" y="135"/>
                  </a:lnTo>
                  <a:lnTo>
                    <a:pt x="115" y="143"/>
                  </a:lnTo>
                  <a:lnTo>
                    <a:pt x="100" y="149"/>
                  </a:lnTo>
                  <a:lnTo>
                    <a:pt x="89" y="152"/>
                  </a:lnTo>
                  <a:lnTo>
                    <a:pt x="77" y="156"/>
                  </a:lnTo>
                  <a:lnTo>
                    <a:pt x="66" y="159"/>
                  </a:lnTo>
                  <a:lnTo>
                    <a:pt x="53" y="163"/>
                  </a:lnTo>
                  <a:lnTo>
                    <a:pt x="43" y="167"/>
                  </a:lnTo>
                  <a:lnTo>
                    <a:pt x="31" y="173"/>
                  </a:lnTo>
                  <a:lnTo>
                    <a:pt x="22" y="180"/>
                  </a:lnTo>
                  <a:lnTo>
                    <a:pt x="13" y="189"/>
                  </a:lnTo>
                  <a:lnTo>
                    <a:pt x="12" y="194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8" y="186"/>
                  </a:lnTo>
                  <a:lnTo>
                    <a:pt x="37" y="179"/>
                  </a:lnTo>
                  <a:lnTo>
                    <a:pt x="47" y="175"/>
                  </a:lnTo>
                  <a:lnTo>
                    <a:pt x="58" y="173"/>
                  </a:lnTo>
                  <a:lnTo>
                    <a:pt x="68" y="172"/>
                  </a:lnTo>
                  <a:lnTo>
                    <a:pt x="80" y="171"/>
                  </a:lnTo>
                  <a:lnTo>
                    <a:pt x="91" y="171"/>
                  </a:lnTo>
                  <a:lnTo>
                    <a:pt x="102" y="171"/>
                  </a:lnTo>
                  <a:lnTo>
                    <a:pt x="111" y="170"/>
                  </a:lnTo>
                  <a:lnTo>
                    <a:pt x="120" y="168"/>
                  </a:lnTo>
                  <a:lnTo>
                    <a:pt x="129" y="166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53" y="156"/>
                  </a:lnTo>
                  <a:lnTo>
                    <a:pt x="162" y="151"/>
                  </a:lnTo>
                  <a:lnTo>
                    <a:pt x="168" y="145"/>
                  </a:lnTo>
                  <a:lnTo>
                    <a:pt x="181" y="134"/>
                  </a:lnTo>
                  <a:lnTo>
                    <a:pt x="193" y="120"/>
                  </a:lnTo>
                  <a:lnTo>
                    <a:pt x="201" y="105"/>
                  </a:lnTo>
                  <a:lnTo>
                    <a:pt x="206" y="89"/>
                  </a:lnTo>
                  <a:lnTo>
                    <a:pt x="209" y="73"/>
                  </a:lnTo>
                  <a:lnTo>
                    <a:pt x="208" y="57"/>
                  </a:lnTo>
                  <a:lnTo>
                    <a:pt x="203" y="40"/>
                  </a:lnTo>
                  <a:lnTo>
                    <a:pt x="194" y="25"/>
                  </a:lnTo>
                  <a:lnTo>
                    <a:pt x="182" y="15"/>
                  </a:lnTo>
                  <a:lnTo>
                    <a:pt x="170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1" y="4"/>
                  </a:lnTo>
                  <a:lnTo>
                    <a:pt x="96" y="7"/>
                  </a:ln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6" y="45"/>
                  </a:lnTo>
                  <a:lnTo>
                    <a:pt x="43" y="51"/>
                  </a:lnTo>
                  <a:lnTo>
                    <a:pt x="36" y="63"/>
                  </a:lnTo>
                  <a:lnTo>
                    <a:pt x="32" y="77"/>
                  </a:lnTo>
                  <a:lnTo>
                    <a:pt x="30" y="91"/>
                  </a:lnTo>
                  <a:lnTo>
                    <a:pt x="28" y="104"/>
                  </a:lnTo>
                  <a:lnTo>
                    <a:pt x="26" y="118"/>
                  </a:lnTo>
                  <a:lnTo>
                    <a:pt x="21" y="130"/>
                  </a:lnTo>
                  <a:lnTo>
                    <a:pt x="13" y="142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5" name="Freeform 37"/>
            <p:cNvSpPr/>
            <p:nvPr/>
          </p:nvSpPr>
          <p:spPr>
            <a:xfrm>
              <a:off x="2829" y="1299"/>
              <a:ext cx="57" cy="56"/>
            </a:xfrm>
            <a:custGeom>
              <a:avLst/>
              <a:gdLst>
                <a:gd name="txL" fmla="*/ 0 w 113"/>
                <a:gd name="txT" fmla="*/ 0 h 112"/>
                <a:gd name="txR" fmla="*/ 113 w 113"/>
                <a:gd name="txB" fmla="*/ 112 h 112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3" h="112">
                  <a:moveTo>
                    <a:pt x="43" y="0"/>
                  </a:moveTo>
                  <a:lnTo>
                    <a:pt x="33" y="5"/>
                  </a:lnTo>
                  <a:lnTo>
                    <a:pt x="23" y="12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6" y="83"/>
                  </a:lnTo>
                  <a:lnTo>
                    <a:pt x="14" y="94"/>
                  </a:lnTo>
                  <a:lnTo>
                    <a:pt x="24" y="102"/>
                  </a:lnTo>
                  <a:lnTo>
                    <a:pt x="36" y="108"/>
                  </a:lnTo>
                  <a:lnTo>
                    <a:pt x="49" y="111"/>
                  </a:lnTo>
                  <a:lnTo>
                    <a:pt x="61" y="112"/>
                  </a:lnTo>
                  <a:lnTo>
                    <a:pt x="75" y="112"/>
                  </a:lnTo>
                  <a:lnTo>
                    <a:pt x="87" y="109"/>
                  </a:lnTo>
                  <a:lnTo>
                    <a:pt x="97" y="103"/>
                  </a:lnTo>
                  <a:lnTo>
                    <a:pt x="105" y="96"/>
                  </a:lnTo>
                  <a:lnTo>
                    <a:pt x="111" y="87"/>
                  </a:lnTo>
                  <a:lnTo>
                    <a:pt x="113" y="75"/>
                  </a:lnTo>
                  <a:lnTo>
                    <a:pt x="110" y="66"/>
                  </a:lnTo>
                  <a:lnTo>
                    <a:pt x="103" y="59"/>
                  </a:lnTo>
                  <a:lnTo>
                    <a:pt x="94" y="56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1" y="62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41" y="56"/>
                  </a:lnTo>
                  <a:lnTo>
                    <a:pt x="29" y="44"/>
                  </a:lnTo>
                  <a:lnTo>
                    <a:pt x="27" y="30"/>
                  </a:lnTo>
                  <a:lnTo>
                    <a:pt x="31" y="18"/>
                  </a:lnTo>
                  <a:lnTo>
                    <a:pt x="43" y="6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6" name="Freeform 38"/>
            <p:cNvSpPr/>
            <p:nvPr/>
          </p:nvSpPr>
          <p:spPr>
            <a:xfrm>
              <a:off x="2774" y="1363"/>
              <a:ext cx="74" cy="24"/>
            </a:xfrm>
            <a:custGeom>
              <a:avLst/>
              <a:gdLst>
                <a:gd name="txL" fmla="*/ 0 w 147"/>
                <a:gd name="txT" fmla="*/ 0 h 49"/>
                <a:gd name="txR" fmla="*/ 147 w 147"/>
                <a:gd name="txB" fmla="*/ 49 h 4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47" h="49">
                  <a:moveTo>
                    <a:pt x="0" y="11"/>
                  </a:moveTo>
                  <a:lnTo>
                    <a:pt x="9" y="26"/>
                  </a:lnTo>
                  <a:lnTo>
                    <a:pt x="23" y="36"/>
                  </a:lnTo>
                  <a:lnTo>
                    <a:pt x="40" y="43"/>
                  </a:lnTo>
                  <a:lnTo>
                    <a:pt x="60" y="47"/>
                  </a:lnTo>
                  <a:lnTo>
                    <a:pt x="80" y="48"/>
                  </a:lnTo>
                  <a:lnTo>
                    <a:pt x="100" y="49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1" y="45"/>
                  </a:lnTo>
                  <a:lnTo>
                    <a:pt x="146" y="38"/>
                  </a:lnTo>
                  <a:lnTo>
                    <a:pt x="147" y="32"/>
                  </a:lnTo>
                  <a:lnTo>
                    <a:pt x="143" y="27"/>
                  </a:lnTo>
                  <a:lnTo>
                    <a:pt x="133" y="23"/>
                  </a:lnTo>
                  <a:lnTo>
                    <a:pt x="124" y="21"/>
                  </a:lnTo>
                  <a:lnTo>
                    <a:pt x="115" y="19"/>
                  </a:lnTo>
                  <a:lnTo>
                    <a:pt x="106" y="17"/>
                  </a:lnTo>
                  <a:lnTo>
                    <a:pt x="96" y="14"/>
                  </a:lnTo>
                  <a:lnTo>
                    <a:pt x="86" y="12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3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7" name="Freeform 39"/>
            <p:cNvSpPr/>
            <p:nvPr/>
          </p:nvSpPr>
          <p:spPr>
            <a:xfrm>
              <a:off x="2855" y="1299"/>
              <a:ext cx="32" cy="26"/>
            </a:xfrm>
            <a:custGeom>
              <a:avLst/>
              <a:gdLst>
                <a:gd name="txL" fmla="*/ 0 w 65"/>
                <a:gd name="txT" fmla="*/ 0 h 53"/>
                <a:gd name="txR" fmla="*/ 65 w 65"/>
                <a:gd name="txB" fmla="*/ 53 h 5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5" h="53">
                  <a:moveTo>
                    <a:pt x="0" y="3"/>
                  </a:moveTo>
                  <a:lnTo>
                    <a:pt x="12" y="1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3" y="13"/>
                  </a:lnTo>
                  <a:lnTo>
                    <a:pt x="51" y="21"/>
                  </a:lnTo>
                  <a:lnTo>
                    <a:pt x="57" y="31"/>
                  </a:lnTo>
                  <a:lnTo>
                    <a:pt x="60" y="42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41"/>
                  </a:lnTo>
                  <a:lnTo>
                    <a:pt x="61" y="30"/>
                  </a:lnTo>
                  <a:lnTo>
                    <a:pt x="55" y="20"/>
                  </a:lnTo>
                  <a:lnTo>
                    <a:pt x="47" y="12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8" name="Freeform 40"/>
            <p:cNvSpPr/>
            <p:nvPr/>
          </p:nvSpPr>
          <p:spPr>
            <a:xfrm>
              <a:off x="2918" y="1298"/>
              <a:ext cx="45" cy="46"/>
            </a:xfrm>
            <a:custGeom>
              <a:avLst/>
              <a:gdLst>
                <a:gd name="txL" fmla="*/ 0 w 90"/>
                <a:gd name="txT" fmla="*/ 0 h 92"/>
                <a:gd name="txR" fmla="*/ 90 w 90"/>
                <a:gd name="txB" fmla="*/ 92 h 92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90" h="92">
                  <a:moveTo>
                    <a:pt x="0" y="6"/>
                  </a:moveTo>
                  <a:lnTo>
                    <a:pt x="8" y="6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31" y="8"/>
                  </a:lnTo>
                  <a:lnTo>
                    <a:pt x="38" y="11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69" y="34"/>
                  </a:lnTo>
                  <a:lnTo>
                    <a:pt x="73" y="42"/>
                  </a:lnTo>
                  <a:lnTo>
                    <a:pt x="76" y="50"/>
                  </a:lnTo>
                  <a:lnTo>
                    <a:pt x="77" y="59"/>
                  </a:lnTo>
                  <a:lnTo>
                    <a:pt x="73" y="68"/>
                  </a:lnTo>
                  <a:lnTo>
                    <a:pt x="69" y="76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80" y="81"/>
                  </a:lnTo>
                  <a:lnTo>
                    <a:pt x="90" y="65"/>
                  </a:lnTo>
                  <a:lnTo>
                    <a:pt x="90" y="45"/>
                  </a:lnTo>
                  <a:lnTo>
                    <a:pt x="83" y="27"/>
                  </a:lnTo>
                  <a:lnTo>
                    <a:pt x="76" y="17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29" name="Freeform 41"/>
            <p:cNvSpPr/>
            <p:nvPr/>
          </p:nvSpPr>
          <p:spPr>
            <a:xfrm>
              <a:off x="2606" y="1459"/>
              <a:ext cx="581" cy="43"/>
            </a:xfrm>
            <a:custGeom>
              <a:avLst/>
              <a:gdLst>
                <a:gd name="txL" fmla="*/ 0 w 1164"/>
                <a:gd name="txT" fmla="*/ 0 h 85"/>
                <a:gd name="txR" fmla="*/ 1164 w 1164"/>
                <a:gd name="txB" fmla="*/ 85 h 85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64" h="85">
                  <a:moveTo>
                    <a:pt x="1" y="6"/>
                  </a:moveTo>
                  <a:lnTo>
                    <a:pt x="21" y="10"/>
                  </a:lnTo>
                  <a:lnTo>
                    <a:pt x="39" y="15"/>
                  </a:lnTo>
                  <a:lnTo>
                    <a:pt x="59" y="20"/>
                  </a:lnTo>
                  <a:lnTo>
                    <a:pt x="77" y="23"/>
                  </a:lnTo>
                  <a:lnTo>
                    <a:pt x="97" y="28"/>
                  </a:lnTo>
                  <a:lnTo>
                    <a:pt x="115" y="31"/>
                  </a:lnTo>
                  <a:lnTo>
                    <a:pt x="135" y="36"/>
                  </a:lnTo>
                  <a:lnTo>
                    <a:pt x="154" y="39"/>
                  </a:lnTo>
                  <a:lnTo>
                    <a:pt x="174" y="43"/>
                  </a:lnTo>
                  <a:lnTo>
                    <a:pt x="194" y="46"/>
                  </a:lnTo>
                  <a:lnTo>
                    <a:pt x="215" y="49"/>
                  </a:lnTo>
                  <a:lnTo>
                    <a:pt x="235" y="53"/>
                  </a:lnTo>
                  <a:lnTo>
                    <a:pt x="256" y="56"/>
                  </a:lnTo>
                  <a:lnTo>
                    <a:pt x="277" y="60"/>
                  </a:lnTo>
                  <a:lnTo>
                    <a:pt x="296" y="64"/>
                  </a:lnTo>
                  <a:lnTo>
                    <a:pt x="317" y="69"/>
                  </a:lnTo>
                  <a:lnTo>
                    <a:pt x="334" y="73"/>
                  </a:lnTo>
                  <a:lnTo>
                    <a:pt x="353" y="76"/>
                  </a:lnTo>
                  <a:lnTo>
                    <a:pt x="370" y="79"/>
                  </a:lnTo>
                  <a:lnTo>
                    <a:pt x="389" y="82"/>
                  </a:lnTo>
                  <a:lnTo>
                    <a:pt x="406" y="83"/>
                  </a:lnTo>
                  <a:lnTo>
                    <a:pt x="424" y="84"/>
                  </a:lnTo>
                  <a:lnTo>
                    <a:pt x="443" y="84"/>
                  </a:lnTo>
                  <a:lnTo>
                    <a:pt x="460" y="85"/>
                  </a:lnTo>
                  <a:lnTo>
                    <a:pt x="478" y="85"/>
                  </a:lnTo>
                  <a:lnTo>
                    <a:pt x="497" y="84"/>
                  </a:lnTo>
                  <a:lnTo>
                    <a:pt x="514" y="84"/>
                  </a:lnTo>
                  <a:lnTo>
                    <a:pt x="533" y="83"/>
                  </a:lnTo>
                  <a:lnTo>
                    <a:pt x="551" y="82"/>
                  </a:lnTo>
                  <a:lnTo>
                    <a:pt x="569" y="81"/>
                  </a:lnTo>
                  <a:lnTo>
                    <a:pt x="587" y="78"/>
                  </a:lnTo>
                  <a:lnTo>
                    <a:pt x="605" y="77"/>
                  </a:lnTo>
                  <a:lnTo>
                    <a:pt x="622" y="76"/>
                  </a:lnTo>
                  <a:lnTo>
                    <a:pt x="640" y="74"/>
                  </a:lnTo>
                  <a:lnTo>
                    <a:pt x="657" y="73"/>
                  </a:lnTo>
                  <a:lnTo>
                    <a:pt x="674" y="70"/>
                  </a:lnTo>
                  <a:lnTo>
                    <a:pt x="692" y="69"/>
                  </a:lnTo>
                  <a:lnTo>
                    <a:pt x="709" y="68"/>
                  </a:lnTo>
                  <a:lnTo>
                    <a:pt x="725" y="68"/>
                  </a:lnTo>
                  <a:lnTo>
                    <a:pt x="742" y="67"/>
                  </a:lnTo>
                  <a:lnTo>
                    <a:pt x="751" y="67"/>
                  </a:lnTo>
                  <a:lnTo>
                    <a:pt x="761" y="67"/>
                  </a:lnTo>
                  <a:lnTo>
                    <a:pt x="770" y="67"/>
                  </a:lnTo>
                  <a:lnTo>
                    <a:pt x="780" y="68"/>
                  </a:lnTo>
                  <a:lnTo>
                    <a:pt x="789" y="68"/>
                  </a:lnTo>
                  <a:lnTo>
                    <a:pt x="799" y="69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7" y="67"/>
                  </a:lnTo>
                  <a:lnTo>
                    <a:pt x="837" y="66"/>
                  </a:lnTo>
                  <a:lnTo>
                    <a:pt x="847" y="64"/>
                  </a:lnTo>
                  <a:lnTo>
                    <a:pt x="857" y="63"/>
                  </a:lnTo>
                  <a:lnTo>
                    <a:pt x="868" y="62"/>
                  </a:lnTo>
                  <a:lnTo>
                    <a:pt x="878" y="61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17" y="58"/>
                  </a:lnTo>
                  <a:lnTo>
                    <a:pt x="938" y="55"/>
                  </a:lnTo>
                  <a:lnTo>
                    <a:pt x="958" y="54"/>
                  </a:lnTo>
                  <a:lnTo>
                    <a:pt x="977" y="53"/>
                  </a:lnTo>
                  <a:lnTo>
                    <a:pt x="997" y="51"/>
                  </a:lnTo>
                  <a:lnTo>
                    <a:pt x="1018" y="49"/>
                  </a:lnTo>
                  <a:lnTo>
                    <a:pt x="1037" y="48"/>
                  </a:lnTo>
                  <a:lnTo>
                    <a:pt x="1057" y="47"/>
                  </a:lnTo>
                  <a:lnTo>
                    <a:pt x="1065" y="47"/>
                  </a:lnTo>
                  <a:lnTo>
                    <a:pt x="1073" y="47"/>
                  </a:lnTo>
                  <a:lnTo>
                    <a:pt x="1081" y="47"/>
                  </a:lnTo>
                  <a:lnTo>
                    <a:pt x="1089" y="47"/>
                  </a:lnTo>
                  <a:lnTo>
                    <a:pt x="1097" y="48"/>
                  </a:lnTo>
                  <a:lnTo>
                    <a:pt x="1105" y="48"/>
                  </a:lnTo>
                  <a:lnTo>
                    <a:pt x="1113" y="49"/>
                  </a:lnTo>
                  <a:lnTo>
                    <a:pt x="1121" y="49"/>
                  </a:lnTo>
                  <a:lnTo>
                    <a:pt x="1127" y="49"/>
                  </a:lnTo>
                  <a:lnTo>
                    <a:pt x="1133" y="48"/>
                  </a:lnTo>
                  <a:lnTo>
                    <a:pt x="1139" y="47"/>
                  </a:lnTo>
                  <a:lnTo>
                    <a:pt x="1143" y="46"/>
                  </a:lnTo>
                  <a:lnTo>
                    <a:pt x="1148" y="44"/>
                  </a:lnTo>
                  <a:lnTo>
                    <a:pt x="1152" y="41"/>
                  </a:lnTo>
                  <a:lnTo>
                    <a:pt x="1157" y="38"/>
                  </a:lnTo>
                  <a:lnTo>
                    <a:pt x="1162" y="33"/>
                  </a:lnTo>
                  <a:lnTo>
                    <a:pt x="1164" y="30"/>
                  </a:lnTo>
                  <a:lnTo>
                    <a:pt x="1164" y="25"/>
                  </a:lnTo>
                  <a:lnTo>
                    <a:pt x="1162" y="23"/>
                  </a:lnTo>
                  <a:lnTo>
                    <a:pt x="1157" y="23"/>
                  </a:lnTo>
                  <a:lnTo>
                    <a:pt x="1149" y="25"/>
                  </a:lnTo>
                  <a:lnTo>
                    <a:pt x="1141" y="26"/>
                  </a:lnTo>
                  <a:lnTo>
                    <a:pt x="1133" y="28"/>
                  </a:lnTo>
                  <a:lnTo>
                    <a:pt x="1126" y="28"/>
                  </a:lnTo>
                  <a:lnTo>
                    <a:pt x="1118" y="26"/>
                  </a:lnTo>
                  <a:lnTo>
                    <a:pt x="1110" y="26"/>
                  </a:lnTo>
                  <a:lnTo>
                    <a:pt x="1102" y="25"/>
                  </a:lnTo>
                  <a:lnTo>
                    <a:pt x="1094" y="24"/>
                  </a:lnTo>
                  <a:lnTo>
                    <a:pt x="1087" y="24"/>
                  </a:lnTo>
                  <a:lnTo>
                    <a:pt x="1080" y="24"/>
                  </a:lnTo>
                  <a:lnTo>
                    <a:pt x="1072" y="24"/>
                  </a:lnTo>
                  <a:lnTo>
                    <a:pt x="1064" y="25"/>
                  </a:lnTo>
                  <a:lnTo>
                    <a:pt x="1057" y="26"/>
                  </a:lnTo>
                  <a:lnTo>
                    <a:pt x="1049" y="28"/>
                  </a:lnTo>
                  <a:lnTo>
                    <a:pt x="1041" y="28"/>
                  </a:lnTo>
                  <a:lnTo>
                    <a:pt x="1034" y="29"/>
                  </a:lnTo>
                  <a:lnTo>
                    <a:pt x="1015" y="30"/>
                  </a:lnTo>
                  <a:lnTo>
                    <a:pt x="996" y="31"/>
                  </a:lnTo>
                  <a:lnTo>
                    <a:pt x="977" y="32"/>
                  </a:lnTo>
                  <a:lnTo>
                    <a:pt x="959" y="35"/>
                  </a:lnTo>
                  <a:lnTo>
                    <a:pt x="939" y="37"/>
                  </a:lnTo>
                  <a:lnTo>
                    <a:pt x="921" y="38"/>
                  </a:lnTo>
                  <a:lnTo>
                    <a:pt x="901" y="40"/>
                  </a:lnTo>
                  <a:lnTo>
                    <a:pt x="883" y="43"/>
                  </a:lnTo>
                  <a:lnTo>
                    <a:pt x="864" y="45"/>
                  </a:lnTo>
                  <a:lnTo>
                    <a:pt x="847" y="46"/>
                  </a:lnTo>
                  <a:lnTo>
                    <a:pt x="829" y="47"/>
                  </a:lnTo>
                  <a:lnTo>
                    <a:pt x="811" y="48"/>
                  </a:lnTo>
                  <a:lnTo>
                    <a:pt x="793" y="48"/>
                  </a:lnTo>
                  <a:lnTo>
                    <a:pt x="774" y="49"/>
                  </a:lnTo>
                  <a:lnTo>
                    <a:pt x="757" y="49"/>
                  </a:lnTo>
                  <a:lnTo>
                    <a:pt x="739" y="51"/>
                  </a:lnTo>
                  <a:lnTo>
                    <a:pt x="721" y="52"/>
                  </a:lnTo>
                  <a:lnTo>
                    <a:pt x="704" y="53"/>
                  </a:lnTo>
                  <a:lnTo>
                    <a:pt x="687" y="54"/>
                  </a:lnTo>
                  <a:lnTo>
                    <a:pt x="670" y="55"/>
                  </a:lnTo>
                  <a:lnTo>
                    <a:pt x="652" y="58"/>
                  </a:lnTo>
                  <a:lnTo>
                    <a:pt x="635" y="59"/>
                  </a:lnTo>
                  <a:lnTo>
                    <a:pt x="618" y="61"/>
                  </a:lnTo>
                  <a:lnTo>
                    <a:pt x="601" y="62"/>
                  </a:lnTo>
                  <a:lnTo>
                    <a:pt x="582" y="64"/>
                  </a:lnTo>
                  <a:lnTo>
                    <a:pt x="565" y="66"/>
                  </a:lnTo>
                  <a:lnTo>
                    <a:pt x="546" y="67"/>
                  </a:lnTo>
                  <a:lnTo>
                    <a:pt x="528" y="69"/>
                  </a:lnTo>
                  <a:lnTo>
                    <a:pt x="511" y="69"/>
                  </a:lnTo>
                  <a:lnTo>
                    <a:pt x="492" y="70"/>
                  </a:lnTo>
                  <a:lnTo>
                    <a:pt x="475" y="70"/>
                  </a:lnTo>
                  <a:lnTo>
                    <a:pt x="457" y="70"/>
                  </a:lnTo>
                  <a:lnTo>
                    <a:pt x="439" y="70"/>
                  </a:lnTo>
                  <a:lnTo>
                    <a:pt x="421" y="70"/>
                  </a:lnTo>
                  <a:lnTo>
                    <a:pt x="404" y="69"/>
                  </a:lnTo>
                  <a:lnTo>
                    <a:pt x="385" y="67"/>
                  </a:lnTo>
                  <a:lnTo>
                    <a:pt x="368" y="64"/>
                  </a:lnTo>
                  <a:lnTo>
                    <a:pt x="349" y="62"/>
                  </a:lnTo>
                  <a:lnTo>
                    <a:pt x="332" y="59"/>
                  </a:lnTo>
                  <a:lnTo>
                    <a:pt x="314" y="55"/>
                  </a:lnTo>
                  <a:lnTo>
                    <a:pt x="294" y="52"/>
                  </a:lnTo>
                  <a:lnTo>
                    <a:pt x="276" y="47"/>
                  </a:lnTo>
                  <a:lnTo>
                    <a:pt x="256" y="45"/>
                  </a:lnTo>
                  <a:lnTo>
                    <a:pt x="236" y="41"/>
                  </a:lnTo>
                  <a:lnTo>
                    <a:pt x="217" y="39"/>
                  </a:lnTo>
                  <a:lnTo>
                    <a:pt x="197" y="37"/>
                  </a:lnTo>
                  <a:lnTo>
                    <a:pt x="179" y="35"/>
                  </a:lnTo>
                  <a:lnTo>
                    <a:pt x="159" y="31"/>
                  </a:lnTo>
                  <a:lnTo>
                    <a:pt x="140" y="28"/>
                  </a:lnTo>
                  <a:lnTo>
                    <a:pt x="120" y="24"/>
                  </a:lnTo>
                  <a:lnTo>
                    <a:pt x="101" y="21"/>
                  </a:lnTo>
                  <a:lnTo>
                    <a:pt x="82" y="16"/>
                  </a:lnTo>
                  <a:lnTo>
                    <a:pt x="62" y="13"/>
                  </a:lnTo>
                  <a:lnTo>
                    <a:pt x="43" y="8"/>
                  </a:lnTo>
                  <a:lnTo>
                    <a:pt x="24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0" name="Freeform 42"/>
            <p:cNvSpPr/>
            <p:nvPr/>
          </p:nvSpPr>
          <p:spPr>
            <a:xfrm>
              <a:off x="3228" y="2187"/>
              <a:ext cx="241" cy="147"/>
            </a:xfrm>
            <a:custGeom>
              <a:avLst/>
              <a:gdLst>
                <a:gd name="txL" fmla="*/ 0 w 481"/>
                <a:gd name="txT" fmla="*/ 0 h 293"/>
                <a:gd name="txR" fmla="*/ 481 w 481"/>
                <a:gd name="txB" fmla="*/ 293 h 29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81" h="293">
                  <a:moveTo>
                    <a:pt x="470" y="245"/>
                  </a:moveTo>
                  <a:lnTo>
                    <a:pt x="463" y="256"/>
                  </a:lnTo>
                  <a:lnTo>
                    <a:pt x="454" y="264"/>
                  </a:lnTo>
                  <a:lnTo>
                    <a:pt x="443" y="272"/>
                  </a:lnTo>
                  <a:lnTo>
                    <a:pt x="431" y="279"/>
                  </a:lnTo>
                  <a:lnTo>
                    <a:pt x="417" y="283"/>
                  </a:lnTo>
                  <a:lnTo>
                    <a:pt x="401" y="288"/>
                  </a:lnTo>
                  <a:lnTo>
                    <a:pt x="385" y="291"/>
                  </a:lnTo>
                  <a:lnTo>
                    <a:pt x="366" y="293"/>
                  </a:lnTo>
                  <a:lnTo>
                    <a:pt x="346" y="293"/>
                  </a:lnTo>
                  <a:lnTo>
                    <a:pt x="327" y="291"/>
                  </a:lnTo>
                  <a:lnTo>
                    <a:pt x="305" y="289"/>
                  </a:lnTo>
                  <a:lnTo>
                    <a:pt x="283" y="286"/>
                  </a:lnTo>
                  <a:lnTo>
                    <a:pt x="261" y="280"/>
                  </a:lnTo>
                  <a:lnTo>
                    <a:pt x="237" y="273"/>
                  </a:lnTo>
                  <a:lnTo>
                    <a:pt x="214" y="265"/>
                  </a:lnTo>
                  <a:lnTo>
                    <a:pt x="190" y="256"/>
                  </a:lnTo>
                  <a:lnTo>
                    <a:pt x="166" y="245"/>
                  </a:lnTo>
                  <a:lnTo>
                    <a:pt x="144" y="234"/>
                  </a:lnTo>
                  <a:lnTo>
                    <a:pt x="123" y="221"/>
                  </a:lnTo>
                  <a:lnTo>
                    <a:pt x="102" y="208"/>
                  </a:lnTo>
                  <a:lnTo>
                    <a:pt x="84" y="195"/>
                  </a:lnTo>
                  <a:lnTo>
                    <a:pt x="68" y="181"/>
                  </a:lnTo>
                  <a:lnTo>
                    <a:pt x="53" y="167"/>
                  </a:lnTo>
                  <a:lnTo>
                    <a:pt x="39" y="153"/>
                  </a:lnTo>
                  <a:lnTo>
                    <a:pt x="27" y="139"/>
                  </a:lnTo>
                  <a:lnTo>
                    <a:pt x="18" y="124"/>
                  </a:lnTo>
                  <a:lnTo>
                    <a:pt x="10" y="110"/>
                  </a:lnTo>
                  <a:lnTo>
                    <a:pt x="4" y="97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20" y="27"/>
                  </a:lnTo>
                  <a:lnTo>
                    <a:pt x="31" y="19"/>
                  </a:lnTo>
                  <a:lnTo>
                    <a:pt x="42" y="12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8" y="2"/>
                  </a:lnTo>
                  <a:lnTo>
                    <a:pt x="170" y="4"/>
                  </a:lnTo>
                  <a:lnTo>
                    <a:pt x="193" y="9"/>
                  </a:lnTo>
                  <a:lnTo>
                    <a:pt x="216" y="15"/>
                  </a:lnTo>
                  <a:lnTo>
                    <a:pt x="239" y="22"/>
                  </a:lnTo>
                  <a:lnTo>
                    <a:pt x="264" y="30"/>
                  </a:lnTo>
                  <a:lnTo>
                    <a:pt x="288" y="40"/>
                  </a:lnTo>
                  <a:lnTo>
                    <a:pt x="312" y="50"/>
                  </a:lnTo>
                  <a:lnTo>
                    <a:pt x="335" y="61"/>
                  </a:lnTo>
                  <a:lnTo>
                    <a:pt x="357" y="72"/>
                  </a:lnTo>
                  <a:lnTo>
                    <a:pt x="378" y="84"/>
                  </a:lnTo>
                  <a:lnTo>
                    <a:pt x="397" y="95"/>
                  </a:lnTo>
                  <a:lnTo>
                    <a:pt x="414" y="107"/>
                  </a:lnTo>
                  <a:lnTo>
                    <a:pt x="431" y="120"/>
                  </a:lnTo>
                  <a:lnTo>
                    <a:pt x="444" y="132"/>
                  </a:lnTo>
                  <a:lnTo>
                    <a:pt x="457" y="145"/>
                  </a:lnTo>
                  <a:lnTo>
                    <a:pt x="467" y="158"/>
                  </a:lnTo>
                  <a:lnTo>
                    <a:pt x="474" y="172"/>
                  </a:lnTo>
                  <a:lnTo>
                    <a:pt x="479" y="185"/>
                  </a:lnTo>
                  <a:lnTo>
                    <a:pt x="481" y="200"/>
                  </a:lnTo>
                  <a:lnTo>
                    <a:pt x="481" y="214"/>
                  </a:lnTo>
                  <a:lnTo>
                    <a:pt x="477" y="229"/>
                  </a:lnTo>
                  <a:lnTo>
                    <a:pt x="470" y="24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1" name="Freeform 43"/>
            <p:cNvSpPr/>
            <p:nvPr/>
          </p:nvSpPr>
          <p:spPr>
            <a:xfrm>
              <a:off x="3230" y="2177"/>
              <a:ext cx="243" cy="135"/>
            </a:xfrm>
            <a:custGeom>
              <a:avLst/>
              <a:gdLst>
                <a:gd name="txL" fmla="*/ 0 w 486"/>
                <a:gd name="txT" fmla="*/ 0 h 270"/>
                <a:gd name="txR" fmla="*/ 486 w 486"/>
                <a:gd name="txB" fmla="*/ 270 h 27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86" h="270">
                  <a:moveTo>
                    <a:pt x="447" y="257"/>
                  </a:moveTo>
                  <a:lnTo>
                    <a:pt x="460" y="251"/>
                  </a:lnTo>
                  <a:lnTo>
                    <a:pt x="470" y="243"/>
                  </a:lnTo>
                  <a:lnTo>
                    <a:pt x="478" y="234"/>
                  </a:lnTo>
                  <a:lnTo>
                    <a:pt x="484" y="225"/>
                  </a:lnTo>
                  <a:lnTo>
                    <a:pt x="486" y="213"/>
                  </a:lnTo>
                  <a:lnTo>
                    <a:pt x="486" y="202"/>
                  </a:lnTo>
                  <a:lnTo>
                    <a:pt x="483" y="189"/>
                  </a:lnTo>
                  <a:lnTo>
                    <a:pt x="477" y="176"/>
                  </a:lnTo>
                  <a:lnTo>
                    <a:pt x="472" y="171"/>
                  </a:lnTo>
                  <a:lnTo>
                    <a:pt x="468" y="164"/>
                  </a:lnTo>
                  <a:lnTo>
                    <a:pt x="463" y="159"/>
                  </a:lnTo>
                  <a:lnTo>
                    <a:pt x="457" y="153"/>
                  </a:lnTo>
                  <a:lnTo>
                    <a:pt x="452" y="149"/>
                  </a:lnTo>
                  <a:lnTo>
                    <a:pt x="446" y="143"/>
                  </a:lnTo>
                  <a:lnTo>
                    <a:pt x="440" y="138"/>
                  </a:lnTo>
                  <a:lnTo>
                    <a:pt x="434" y="134"/>
                  </a:lnTo>
                  <a:lnTo>
                    <a:pt x="425" y="127"/>
                  </a:lnTo>
                  <a:lnTo>
                    <a:pt x="417" y="120"/>
                  </a:lnTo>
                  <a:lnTo>
                    <a:pt x="408" y="113"/>
                  </a:lnTo>
                  <a:lnTo>
                    <a:pt x="399" y="106"/>
                  </a:lnTo>
                  <a:lnTo>
                    <a:pt x="389" y="99"/>
                  </a:lnTo>
                  <a:lnTo>
                    <a:pt x="380" y="93"/>
                  </a:lnTo>
                  <a:lnTo>
                    <a:pt x="371" y="88"/>
                  </a:lnTo>
                  <a:lnTo>
                    <a:pt x="362" y="82"/>
                  </a:lnTo>
                  <a:lnTo>
                    <a:pt x="348" y="74"/>
                  </a:lnTo>
                  <a:lnTo>
                    <a:pt x="334" y="67"/>
                  </a:lnTo>
                  <a:lnTo>
                    <a:pt x="320" y="60"/>
                  </a:lnTo>
                  <a:lnTo>
                    <a:pt x="305" y="53"/>
                  </a:lnTo>
                  <a:lnTo>
                    <a:pt x="291" y="46"/>
                  </a:lnTo>
                  <a:lnTo>
                    <a:pt x="277" y="40"/>
                  </a:lnTo>
                  <a:lnTo>
                    <a:pt x="262" y="35"/>
                  </a:lnTo>
                  <a:lnTo>
                    <a:pt x="247" y="29"/>
                  </a:lnTo>
                  <a:lnTo>
                    <a:pt x="232" y="24"/>
                  </a:lnTo>
                  <a:lnTo>
                    <a:pt x="217" y="20"/>
                  </a:lnTo>
                  <a:lnTo>
                    <a:pt x="202" y="16"/>
                  </a:lnTo>
                  <a:lnTo>
                    <a:pt x="185" y="12"/>
                  </a:lnTo>
                  <a:lnTo>
                    <a:pt x="171" y="8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23" y="1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1" y="1"/>
                  </a:lnTo>
                  <a:lnTo>
                    <a:pt x="40" y="6"/>
                  </a:lnTo>
                  <a:lnTo>
                    <a:pt x="22" y="14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0" y="66"/>
                  </a:lnTo>
                  <a:lnTo>
                    <a:pt x="5" y="83"/>
                  </a:lnTo>
                  <a:lnTo>
                    <a:pt x="14" y="98"/>
                  </a:lnTo>
                  <a:lnTo>
                    <a:pt x="24" y="113"/>
                  </a:lnTo>
                  <a:lnTo>
                    <a:pt x="36" y="128"/>
                  </a:lnTo>
                  <a:lnTo>
                    <a:pt x="50" y="141"/>
                  </a:lnTo>
                  <a:lnTo>
                    <a:pt x="65" y="152"/>
                  </a:lnTo>
                  <a:lnTo>
                    <a:pt x="78" y="164"/>
                  </a:lnTo>
                  <a:lnTo>
                    <a:pt x="92" y="173"/>
                  </a:lnTo>
                  <a:lnTo>
                    <a:pt x="103" y="181"/>
                  </a:lnTo>
                  <a:lnTo>
                    <a:pt x="114" y="188"/>
                  </a:lnTo>
                  <a:lnTo>
                    <a:pt x="126" y="195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60" y="213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8" y="231"/>
                  </a:lnTo>
                  <a:lnTo>
                    <a:pt x="213" y="237"/>
                  </a:lnTo>
                  <a:lnTo>
                    <a:pt x="227" y="242"/>
                  </a:lnTo>
                  <a:lnTo>
                    <a:pt x="242" y="248"/>
                  </a:lnTo>
                  <a:lnTo>
                    <a:pt x="257" y="252"/>
                  </a:lnTo>
                  <a:lnTo>
                    <a:pt x="272" y="257"/>
                  </a:lnTo>
                  <a:lnTo>
                    <a:pt x="287" y="261"/>
                  </a:lnTo>
                  <a:lnTo>
                    <a:pt x="303" y="263"/>
                  </a:lnTo>
                  <a:lnTo>
                    <a:pt x="318" y="266"/>
                  </a:lnTo>
                  <a:lnTo>
                    <a:pt x="333" y="267"/>
                  </a:lnTo>
                  <a:lnTo>
                    <a:pt x="349" y="269"/>
                  </a:lnTo>
                  <a:lnTo>
                    <a:pt x="364" y="270"/>
                  </a:lnTo>
                  <a:lnTo>
                    <a:pt x="380" y="270"/>
                  </a:lnTo>
                  <a:lnTo>
                    <a:pt x="395" y="269"/>
                  </a:lnTo>
                  <a:lnTo>
                    <a:pt x="411" y="266"/>
                  </a:lnTo>
                  <a:lnTo>
                    <a:pt x="426" y="264"/>
                  </a:lnTo>
                  <a:lnTo>
                    <a:pt x="430" y="262"/>
                  </a:lnTo>
                  <a:lnTo>
                    <a:pt x="431" y="259"/>
                  </a:lnTo>
                  <a:lnTo>
                    <a:pt x="431" y="257"/>
                  </a:lnTo>
                  <a:lnTo>
                    <a:pt x="427" y="255"/>
                  </a:lnTo>
                  <a:lnTo>
                    <a:pt x="411" y="255"/>
                  </a:lnTo>
                  <a:lnTo>
                    <a:pt x="395" y="254"/>
                  </a:lnTo>
                  <a:lnTo>
                    <a:pt x="380" y="251"/>
                  </a:lnTo>
                  <a:lnTo>
                    <a:pt x="364" y="249"/>
                  </a:lnTo>
                  <a:lnTo>
                    <a:pt x="348" y="246"/>
                  </a:lnTo>
                  <a:lnTo>
                    <a:pt x="332" y="242"/>
                  </a:lnTo>
                  <a:lnTo>
                    <a:pt x="316" y="237"/>
                  </a:lnTo>
                  <a:lnTo>
                    <a:pt x="301" y="233"/>
                  </a:lnTo>
                  <a:lnTo>
                    <a:pt x="285" y="227"/>
                  </a:lnTo>
                  <a:lnTo>
                    <a:pt x="268" y="221"/>
                  </a:lnTo>
                  <a:lnTo>
                    <a:pt x="253" y="216"/>
                  </a:lnTo>
                  <a:lnTo>
                    <a:pt x="238" y="210"/>
                  </a:lnTo>
                  <a:lnTo>
                    <a:pt x="224" y="203"/>
                  </a:lnTo>
                  <a:lnTo>
                    <a:pt x="209" y="196"/>
                  </a:lnTo>
                  <a:lnTo>
                    <a:pt x="194" y="189"/>
                  </a:lnTo>
                  <a:lnTo>
                    <a:pt x="180" y="182"/>
                  </a:lnTo>
                  <a:lnTo>
                    <a:pt x="166" y="175"/>
                  </a:lnTo>
                  <a:lnTo>
                    <a:pt x="153" y="167"/>
                  </a:lnTo>
                  <a:lnTo>
                    <a:pt x="139" y="159"/>
                  </a:lnTo>
                  <a:lnTo>
                    <a:pt x="127" y="151"/>
                  </a:lnTo>
                  <a:lnTo>
                    <a:pt x="114" y="143"/>
                  </a:lnTo>
                  <a:lnTo>
                    <a:pt x="101" y="134"/>
                  </a:lnTo>
                  <a:lnTo>
                    <a:pt x="89" y="123"/>
                  </a:lnTo>
                  <a:lnTo>
                    <a:pt x="77" y="114"/>
                  </a:lnTo>
                  <a:lnTo>
                    <a:pt x="71" y="108"/>
                  </a:lnTo>
                  <a:lnTo>
                    <a:pt x="62" y="99"/>
                  </a:lnTo>
                  <a:lnTo>
                    <a:pt x="53" y="88"/>
                  </a:lnTo>
                  <a:lnTo>
                    <a:pt x="45" y="76"/>
                  </a:lnTo>
                  <a:lnTo>
                    <a:pt x="39" y="63"/>
                  </a:lnTo>
                  <a:lnTo>
                    <a:pt x="36" y="52"/>
                  </a:lnTo>
                  <a:lnTo>
                    <a:pt x="37" y="43"/>
                  </a:lnTo>
                  <a:lnTo>
                    <a:pt x="45" y="35"/>
                  </a:lnTo>
                  <a:lnTo>
                    <a:pt x="54" y="31"/>
                  </a:lnTo>
                  <a:lnTo>
                    <a:pt x="65" y="28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8" y="27"/>
                  </a:lnTo>
                  <a:lnTo>
                    <a:pt x="119" y="28"/>
                  </a:lnTo>
                  <a:lnTo>
                    <a:pt x="128" y="29"/>
                  </a:lnTo>
                  <a:lnTo>
                    <a:pt x="138" y="30"/>
                  </a:lnTo>
                  <a:lnTo>
                    <a:pt x="149" y="31"/>
                  </a:lnTo>
                  <a:lnTo>
                    <a:pt x="159" y="32"/>
                  </a:lnTo>
                  <a:lnTo>
                    <a:pt x="171" y="33"/>
                  </a:lnTo>
                  <a:lnTo>
                    <a:pt x="181" y="35"/>
                  </a:lnTo>
                  <a:lnTo>
                    <a:pt x="191" y="37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6" y="46"/>
                  </a:lnTo>
                  <a:lnTo>
                    <a:pt x="260" y="53"/>
                  </a:lnTo>
                  <a:lnTo>
                    <a:pt x="283" y="61"/>
                  </a:lnTo>
                  <a:lnTo>
                    <a:pt x="308" y="69"/>
                  </a:lnTo>
                  <a:lnTo>
                    <a:pt x="330" y="80"/>
                  </a:lnTo>
                  <a:lnTo>
                    <a:pt x="353" y="91"/>
                  </a:lnTo>
                  <a:lnTo>
                    <a:pt x="374" y="103"/>
                  </a:lnTo>
                  <a:lnTo>
                    <a:pt x="395" y="116"/>
                  </a:lnTo>
                  <a:lnTo>
                    <a:pt x="410" y="126"/>
                  </a:lnTo>
                  <a:lnTo>
                    <a:pt x="426" y="137"/>
                  </a:lnTo>
                  <a:lnTo>
                    <a:pt x="444" y="151"/>
                  </a:lnTo>
                  <a:lnTo>
                    <a:pt x="459" y="165"/>
                  </a:lnTo>
                  <a:lnTo>
                    <a:pt x="471" y="181"/>
                  </a:lnTo>
                  <a:lnTo>
                    <a:pt x="479" y="198"/>
                  </a:lnTo>
                  <a:lnTo>
                    <a:pt x="480" y="216"/>
                  </a:lnTo>
                  <a:lnTo>
                    <a:pt x="474" y="234"/>
                  </a:lnTo>
                  <a:lnTo>
                    <a:pt x="468" y="241"/>
                  </a:lnTo>
                  <a:lnTo>
                    <a:pt x="461" y="247"/>
                  </a:lnTo>
                  <a:lnTo>
                    <a:pt x="453" y="251"/>
                  </a:lnTo>
                  <a:lnTo>
                    <a:pt x="445" y="255"/>
                  </a:lnTo>
                  <a:lnTo>
                    <a:pt x="444" y="256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7" y="25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2" name="Freeform 44"/>
            <p:cNvSpPr/>
            <p:nvPr/>
          </p:nvSpPr>
          <p:spPr>
            <a:xfrm>
              <a:off x="3230" y="2216"/>
              <a:ext cx="8" cy="32"/>
            </a:xfrm>
            <a:custGeom>
              <a:avLst/>
              <a:gdLst>
                <a:gd name="txL" fmla="*/ 0 w 16"/>
                <a:gd name="txT" fmla="*/ 0 h 65"/>
                <a:gd name="txR" fmla="*/ 16 w 16"/>
                <a:gd name="txB" fmla="*/ 65 h 6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6" h="65">
                  <a:moveTo>
                    <a:pt x="8" y="3"/>
                  </a:moveTo>
                  <a:lnTo>
                    <a:pt x="7" y="18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3" y="46"/>
                  </a:lnTo>
                  <a:lnTo>
                    <a:pt x="15" y="31"/>
                  </a:lnTo>
                  <a:lnTo>
                    <a:pt x="16" y="16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3" name="Freeform 45"/>
            <p:cNvSpPr/>
            <p:nvPr/>
          </p:nvSpPr>
          <p:spPr>
            <a:xfrm>
              <a:off x="3221" y="2212"/>
              <a:ext cx="233" cy="128"/>
            </a:xfrm>
            <a:custGeom>
              <a:avLst/>
              <a:gdLst>
                <a:gd name="txL" fmla="*/ 0 w 465"/>
                <a:gd name="txT" fmla="*/ 0 h 256"/>
                <a:gd name="txR" fmla="*/ 465 w 465"/>
                <a:gd name="txB" fmla="*/ 256 h 25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txL" t="txT" r="txR" b="txB"/>
              <a:pathLst>
                <a:path w="465" h="256">
                  <a:moveTo>
                    <a:pt x="0" y="1"/>
                  </a:moveTo>
                  <a:lnTo>
                    <a:pt x="1" y="22"/>
                  </a:lnTo>
                  <a:lnTo>
                    <a:pt x="6" y="42"/>
                  </a:lnTo>
                  <a:lnTo>
                    <a:pt x="13" y="59"/>
                  </a:lnTo>
                  <a:lnTo>
                    <a:pt x="21" y="75"/>
                  </a:lnTo>
                  <a:lnTo>
                    <a:pt x="32" y="91"/>
                  </a:lnTo>
                  <a:lnTo>
                    <a:pt x="44" y="106"/>
                  </a:lnTo>
                  <a:lnTo>
                    <a:pt x="56" y="120"/>
                  </a:lnTo>
                  <a:lnTo>
                    <a:pt x="69" y="134"/>
                  </a:lnTo>
                  <a:lnTo>
                    <a:pt x="83" y="147"/>
                  </a:lnTo>
                  <a:lnTo>
                    <a:pt x="97" y="159"/>
                  </a:lnTo>
                  <a:lnTo>
                    <a:pt x="112" y="171"/>
                  </a:lnTo>
                  <a:lnTo>
                    <a:pt x="128" y="181"/>
                  </a:lnTo>
                  <a:lnTo>
                    <a:pt x="144" y="191"/>
                  </a:lnTo>
                  <a:lnTo>
                    <a:pt x="160" y="201"/>
                  </a:lnTo>
                  <a:lnTo>
                    <a:pt x="176" y="209"/>
                  </a:lnTo>
                  <a:lnTo>
                    <a:pt x="193" y="217"/>
                  </a:lnTo>
                  <a:lnTo>
                    <a:pt x="211" y="225"/>
                  </a:lnTo>
                  <a:lnTo>
                    <a:pt x="228" y="232"/>
                  </a:lnTo>
                  <a:lnTo>
                    <a:pt x="246" y="238"/>
                  </a:lnTo>
                  <a:lnTo>
                    <a:pt x="265" y="242"/>
                  </a:lnTo>
                  <a:lnTo>
                    <a:pt x="282" y="247"/>
                  </a:lnTo>
                  <a:lnTo>
                    <a:pt x="301" y="250"/>
                  </a:lnTo>
                  <a:lnTo>
                    <a:pt x="320" y="253"/>
                  </a:lnTo>
                  <a:lnTo>
                    <a:pt x="339" y="255"/>
                  </a:lnTo>
                  <a:lnTo>
                    <a:pt x="347" y="256"/>
                  </a:lnTo>
                  <a:lnTo>
                    <a:pt x="355" y="256"/>
                  </a:lnTo>
                  <a:lnTo>
                    <a:pt x="363" y="256"/>
                  </a:lnTo>
                  <a:lnTo>
                    <a:pt x="372" y="256"/>
                  </a:lnTo>
                  <a:lnTo>
                    <a:pt x="380" y="256"/>
                  </a:lnTo>
                  <a:lnTo>
                    <a:pt x="388" y="255"/>
                  </a:lnTo>
                  <a:lnTo>
                    <a:pt x="396" y="254"/>
                  </a:lnTo>
                  <a:lnTo>
                    <a:pt x="404" y="252"/>
                  </a:lnTo>
                  <a:lnTo>
                    <a:pt x="413" y="250"/>
                  </a:lnTo>
                  <a:lnTo>
                    <a:pt x="422" y="249"/>
                  </a:lnTo>
                  <a:lnTo>
                    <a:pt x="430" y="248"/>
                  </a:lnTo>
                  <a:lnTo>
                    <a:pt x="438" y="247"/>
                  </a:lnTo>
                  <a:lnTo>
                    <a:pt x="445" y="245"/>
                  </a:lnTo>
                  <a:lnTo>
                    <a:pt x="452" y="241"/>
                  </a:lnTo>
                  <a:lnTo>
                    <a:pt x="458" y="235"/>
                  </a:lnTo>
                  <a:lnTo>
                    <a:pt x="464" y="227"/>
                  </a:lnTo>
                  <a:lnTo>
                    <a:pt x="465" y="222"/>
                  </a:lnTo>
                  <a:lnTo>
                    <a:pt x="464" y="217"/>
                  </a:lnTo>
                  <a:lnTo>
                    <a:pt x="461" y="214"/>
                  </a:lnTo>
                  <a:lnTo>
                    <a:pt x="455" y="212"/>
                  </a:lnTo>
                  <a:lnTo>
                    <a:pt x="448" y="212"/>
                  </a:lnTo>
                  <a:lnTo>
                    <a:pt x="442" y="214"/>
                  </a:lnTo>
                  <a:lnTo>
                    <a:pt x="435" y="214"/>
                  </a:lnTo>
                  <a:lnTo>
                    <a:pt x="428" y="215"/>
                  </a:lnTo>
                  <a:lnTo>
                    <a:pt x="422" y="216"/>
                  </a:lnTo>
                  <a:lnTo>
                    <a:pt x="415" y="217"/>
                  </a:lnTo>
                  <a:lnTo>
                    <a:pt x="409" y="218"/>
                  </a:lnTo>
                  <a:lnTo>
                    <a:pt x="402" y="219"/>
                  </a:lnTo>
                  <a:lnTo>
                    <a:pt x="394" y="222"/>
                  </a:lnTo>
                  <a:lnTo>
                    <a:pt x="386" y="223"/>
                  </a:lnTo>
                  <a:lnTo>
                    <a:pt x="378" y="224"/>
                  </a:lnTo>
                  <a:lnTo>
                    <a:pt x="369" y="224"/>
                  </a:lnTo>
                  <a:lnTo>
                    <a:pt x="360" y="224"/>
                  </a:lnTo>
                  <a:lnTo>
                    <a:pt x="352" y="223"/>
                  </a:lnTo>
                  <a:lnTo>
                    <a:pt x="343" y="223"/>
                  </a:lnTo>
                  <a:lnTo>
                    <a:pt x="335" y="222"/>
                  </a:lnTo>
                  <a:lnTo>
                    <a:pt x="318" y="221"/>
                  </a:lnTo>
                  <a:lnTo>
                    <a:pt x="301" y="217"/>
                  </a:lnTo>
                  <a:lnTo>
                    <a:pt x="283" y="214"/>
                  </a:lnTo>
                  <a:lnTo>
                    <a:pt x="266" y="210"/>
                  </a:lnTo>
                  <a:lnTo>
                    <a:pt x="249" y="206"/>
                  </a:lnTo>
                  <a:lnTo>
                    <a:pt x="233" y="200"/>
                  </a:lnTo>
                  <a:lnTo>
                    <a:pt x="216" y="194"/>
                  </a:lnTo>
                  <a:lnTo>
                    <a:pt x="200" y="187"/>
                  </a:lnTo>
                  <a:lnTo>
                    <a:pt x="184" y="180"/>
                  </a:lnTo>
                  <a:lnTo>
                    <a:pt x="169" y="172"/>
                  </a:lnTo>
                  <a:lnTo>
                    <a:pt x="153" y="164"/>
                  </a:lnTo>
                  <a:lnTo>
                    <a:pt x="138" y="156"/>
                  </a:lnTo>
                  <a:lnTo>
                    <a:pt x="123" y="147"/>
                  </a:lnTo>
                  <a:lnTo>
                    <a:pt x="108" y="136"/>
                  </a:lnTo>
                  <a:lnTo>
                    <a:pt x="94" y="126"/>
                  </a:lnTo>
                  <a:lnTo>
                    <a:pt x="81" y="116"/>
                  </a:lnTo>
                  <a:lnTo>
                    <a:pt x="68" y="104"/>
                  </a:lnTo>
                  <a:lnTo>
                    <a:pt x="55" y="91"/>
                  </a:lnTo>
                  <a:lnTo>
                    <a:pt x="45" y="78"/>
                  </a:lnTo>
                  <a:lnTo>
                    <a:pt x="34" y="63"/>
                  </a:lnTo>
                  <a:lnTo>
                    <a:pt x="25" y="48"/>
                  </a:lnTo>
                  <a:lnTo>
                    <a:pt x="17" y="33"/>
                  </a:lnTo>
                  <a:lnTo>
                    <a:pt x="9" y="16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4" name="Freeform 46"/>
            <p:cNvSpPr/>
            <p:nvPr/>
          </p:nvSpPr>
          <p:spPr>
            <a:xfrm>
              <a:off x="3240" y="2230"/>
              <a:ext cx="10" cy="27"/>
            </a:xfrm>
            <a:custGeom>
              <a:avLst/>
              <a:gdLst>
                <a:gd name="txL" fmla="*/ 0 w 19"/>
                <a:gd name="txT" fmla="*/ 0 h 53"/>
                <a:gd name="txR" fmla="*/ 19 w 19"/>
                <a:gd name="txB" fmla="*/ 53 h 5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9" h="53">
                  <a:moveTo>
                    <a:pt x="9" y="53"/>
                  </a:moveTo>
                  <a:lnTo>
                    <a:pt x="11" y="46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7" y="24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5" name="Freeform 47"/>
            <p:cNvSpPr/>
            <p:nvPr/>
          </p:nvSpPr>
          <p:spPr>
            <a:xfrm>
              <a:off x="3252" y="2243"/>
              <a:ext cx="9" cy="26"/>
            </a:xfrm>
            <a:custGeom>
              <a:avLst/>
              <a:gdLst>
                <a:gd name="txL" fmla="*/ 0 w 18"/>
                <a:gd name="txT" fmla="*/ 0 h 50"/>
                <a:gd name="txR" fmla="*/ 18 w 18"/>
                <a:gd name="txB" fmla="*/ 50 h 5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8" h="50">
                  <a:moveTo>
                    <a:pt x="6" y="47"/>
                  </a:moveTo>
                  <a:lnTo>
                    <a:pt x="9" y="36"/>
                  </a:lnTo>
                  <a:lnTo>
                    <a:pt x="14" y="25"/>
                  </a:lnTo>
                  <a:lnTo>
                    <a:pt x="17" y="1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6" name="Freeform 48"/>
            <p:cNvSpPr/>
            <p:nvPr/>
          </p:nvSpPr>
          <p:spPr>
            <a:xfrm>
              <a:off x="3298" y="2277"/>
              <a:ext cx="8" cy="22"/>
            </a:xfrm>
            <a:custGeom>
              <a:avLst/>
              <a:gdLst>
                <a:gd name="txL" fmla="*/ 0 w 16"/>
                <a:gd name="txT" fmla="*/ 0 h 42"/>
                <a:gd name="txR" fmla="*/ 16 w 16"/>
                <a:gd name="txB" fmla="*/ 42 h 4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6" h="42">
                  <a:moveTo>
                    <a:pt x="4" y="41"/>
                  </a:moveTo>
                  <a:lnTo>
                    <a:pt x="6" y="31"/>
                  </a:lnTo>
                  <a:lnTo>
                    <a:pt x="9" y="20"/>
                  </a:lnTo>
                  <a:lnTo>
                    <a:pt x="13" y="1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7" name="Freeform 49"/>
            <p:cNvSpPr/>
            <p:nvPr/>
          </p:nvSpPr>
          <p:spPr>
            <a:xfrm>
              <a:off x="3276" y="2263"/>
              <a:ext cx="8" cy="26"/>
            </a:xfrm>
            <a:custGeom>
              <a:avLst/>
              <a:gdLst>
                <a:gd name="txL" fmla="*/ 0 w 16"/>
                <a:gd name="txT" fmla="*/ 0 h 52"/>
                <a:gd name="txR" fmla="*/ 16 w 16"/>
                <a:gd name="txB" fmla="*/ 52 h 52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6" h="52">
                  <a:moveTo>
                    <a:pt x="0" y="50"/>
                  </a:moveTo>
                  <a:lnTo>
                    <a:pt x="6" y="39"/>
                  </a:lnTo>
                  <a:lnTo>
                    <a:pt x="11" y="27"/>
                  </a:lnTo>
                  <a:lnTo>
                    <a:pt x="14" y="15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7" y="14"/>
                  </a:lnTo>
                  <a:lnTo>
                    <a:pt x="4" y="26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8" name="Freeform 50"/>
            <p:cNvSpPr/>
            <p:nvPr/>
          </p:nvSpPr>
          <p:spPr>
            <a:xfrm>
              <a:off x="3333" y="2295"/>
              <a:ext cx="8" cy="21"/>
            </a:xfrm>
            <a:custGeom>
              <a:avLst/>
              <a:gdLst>
                <a:gd name="txL" fmla="*/ 0 w 16"/>
                <a:gd name="txT" fmla="*/ 0 h 42"/>
                <a:gd name="txR" fmla="*/ 16 w 16"/>
                <a:gd name="txB" fmla="*/ 42 h 4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6" h="42">
                  <a:moveTo>
                    <a:pt x="4" y="41"/>
                  </a:moveTo>
                  <a:lnTo>
                    <a:pt x="6" y="30"/>
                  </a:lnTo>
                  <a:lnTo>
                    <a:pt x="8" y="21"/>
                  </a:lnTo>
                  <a:lnTo>
                    <a:pt x="12" y="1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11"/>
                  </a:lnTo>
                  <a:lnTo>
                    <a:pt x="4" y="20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39" name="Freeform 51"/>
            <p:cNvSpPr/>
            <p:nvPr/>
          </p:nvSpPr>
          <p:spPr>
            <a:xfrm>
              <a:off x="3365" y="2299"/>
              <a:ext cx="12" cy="28"/>
            </a:xfrm>
            <a:custGeom>
              <a:avLst/>
              <a:gdLst>
                <a:gd name="txL" fmla="*/ 0 w 24"/>
                <a:gd name="txT" fmla="*/ 0 h 57"/>
                <a:gd name="txR" fmla="*/ 24 w 24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4" h="57">
                  <a:moveTo>
                    <a:pt x="2" y="56"/>
                  </a:moveTo>
                  <a:lnTo>
                    <a:pt x="6" y="50"/>
                  </a:lnTo>
                  <a:lnTo>
                    <a:pt x="9" y="43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7" y="23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8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40" name="Freeform 52"/>
            <p:cNvSpPr/>
            <p:nvPr/>
          </p:nvSpPr>
          <p:spPr>
            <a:xfrm>
              <a:off x="3394" y="2302"/>
              <a:ext cx="15" cy="26"/>
            </a:xfrm>
            <a:custGeom>
              <a:avLst/>
              <a:gdLst>
                <a:gd name="txL" fmla="*/ 0 w 31"/>
                <a:gd name="txT" fmla="*/ 0 h 52"/>
                <a:gd name="txR" fmla="*/ 31 w 31"/>
                <a:gd name="txB" fmla="*/ 52 h 5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1" h="52">
                  <a:moveTo>
                    <a:pt x="4" y="52"/>
                  </a:moveTo>
                  <a:lnTo>
                    <a:pt x="13" y="41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19" y="15"/>
                  </a:lnTo>
                  <a:lnTo>
                    <a:pt x="13" y="27"/>
                  </a:lnTo>
                  <a:lnTo>
                    <a:pt x="7" y="3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41" name="Freeform 53"/>
            <p:cNvSpPr/>
            <p:nvPr/>
          </p:nvSpPr>
          <p:spPr>
            <a:xfrm>
              <a:off x="3411" y="2304"/>
              <a:ext cx="14" cy="22"/>
            </a:xfrm>
            <a:custGeom>
              <a:avLst/>
              <a:gdLst>
                <a:gd name="txL" fmla="*/ 0 w 28"/>
                <a:gd name="txT" fmla="*/ 0 h 43"/>
                <a:gd name="txR" fmla="*/ 28 w 28"/>
                <a:gd name="txB" fmla="*/ 43 h 4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8" h="43">
                  <a:moveTo>
                    <a:pt x="1" y="43"/>
                  </a:moveTo>
                  <a:lnTo>
                    <a:pt x="5" y="38"/>
                  </a:lnTo>
                  <a:lnTo>
                    <a:pt x="9" y="32"/>
                  </a:lnTo>
                  <a:lnTo>
                    <a:pt x="13" y="26"/>
                  </a:lnTo>
                  <a:lnTo>
                    <a:pt x="17" y="20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42" name="Freeform 54"/>
            <p:cNvSpPr/>
            <p:nvPr/>
          </p:nvSpPr>
          <p:spPr>
            <a:xfrm>
              <a:off x="3427" y="2306"/>
              <a:ext cx="16" cy="20"/>
            </a:xfrm>
            <a:custGeom>
              <a:avLst/>
              <a:gdLst>
                <a:gd name="txL" fmla="*/ 0 w 33"/>
                <a:gd name="txT" fmla="*/ 0 h 41"/>
                <a:gd name="txR" fmla="*/ 33 w 33"/>
                <a:gd name="txB" fmla="*/ 41 h 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3" h="41">
                  <a:moveTo>
                    <a:pt x="6" y="39"/>
                  </a:moveTo>
                  <a:lnTo>
                    <a:pt x="10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43" name="Freeform 55"/>
            <p:cNvSpPr/>
            <p:nvPr/>
          </p:nvSpPr>
          <p:spPr>
            <a:xfrm>
              <a:off x="3439" y="2304"/>
              <a:ext cx="18" cy="21"/>
            </a:xfrm>
            <a:custGeom>
              <a:avLst/>
              <a:gdLst>
                <a:gd name="txL" fmla="*/ 0 w 37"/>
                <a:gd name="txT" fmla="*/ 0 h 40"/>
                <a:gd name="txR" fmla="*/ 37 w 37"/>
                <a:gd name="txB" fmla="*/ 40 h 4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7" h="40">
                  <a:moveTo>
                    <a:pt x="9" y="39"/>
                  </a:moveTo>
                  <a:lnTo>
                    <a:pt x="18" y="32"/>
                  </a:lnTo>
                  <a:lnTo>
                    <a:pt x="27" y="24"/>
                  </a:lnTo>
                  <a:lnTo>
                    <a:pt x="34" y="1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16" y="8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44" name="Freeform 56"/>
            <p:cNvSpPr/>
            <p:nvPr/>
          </p:nvSpPr>
          <p:spPr>
            <a:xfrm>
              <a:off x="3447" y="2303"/>
              <a:ext cx="23" cy="27"/>
            </a:xfrm>
            <a:custGeom>
              <a:avLst/>
              <a:gdLst>
                <a:gd name="txL" fmla="*/ 0 w 44"/>
                <a:gd name="txT" fmla="*/ 0 h 54"/>
                <a:gd name="txR" fmla="*/ 44 w 44"/>
                <a:gd name="txB" fmla="*/ 54 h 5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4" h="54">
                  <a:moveTo>
                    <a:pt x="42" y="1"/>
                  </a:moveTo>
                  <a:lnTo>
                    <a:pt x="36" y="7"/>
                  </a:lnTo>
                  <a:lnTo>
                    <a:pt x="29" y="14"/>
                  </a:lnTo>
                  <a:lnTo>
                    <a:pt x="23" y="20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9" y="52"/>
                  </a:lnTo>
                  <a:lnTo>
                    <a:pt x="14" y="48"/>
                  </a:lnTo>
                  <a:lnTo>
                    <a:pt x="19" y="42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2" y="22"/>
                  </a:lnTo>
                  <a:lnTo>
                    <a:pt x="36" y="15"/>
                  </a:lnTo>
                  <a:lnTo>
                    <a:pt x="40" y="8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7245" name="Freeform 57"/>
            <p:cNvSpPr/>
            <p:nvPr/>
          </p:nvSpPr>
          <p:spPr>
            <a:xfrm>
              <a:off x="3222" y="2202"/>
              <a:ext cx="9" cy="25"/>
            </a:xfrm>
            <a:custGeom>
              <a:avLst/>
              <a:gdLst>
                <a:gd name="txL" fmla="*/ 0 w 17"/>
                <a:gd name="txT" fmla="*/ 0 h 49"/>
                <a:gd name="txR" fmla="*/ 17 w 17"/>
                <a:gd name="txB" fmla="*/ 49 h 49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" h="49">
                  <a:moveTo>
                    <a:pt x="12" y="0"/>
                  </a:moveTo>
                  <a:lnTo>
                    <a:pt x="12" y="3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7178" name="Скругленный прямоугольник 8199"/>
          <p:cNvGrpSpPr/>
          <p:nvPr/>
        </p:nvGrpSpPr>
        <p:grpSpPr>
          <a:xfrm>
            <a:off x="1292225" y="738188"/>
            <a:ext cx="6724650" cy="809625"/>
            <a:chOff x="814" y="465"/>
            <a:chExt cx="4236" cy="510"/>
          </a:xfrm>
        </p:grpSpPr>
        <p:pic>
          <p:nvPicPr>
            <p:cNvPr id="7190" name="Picture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" y="465"/>
              <a:ext cx="4236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91" name="Text Box 14"/>
            <p:cNvSpPr txBox="1">
              <a:spLocks noChangeArrowheads="1"/>
            </p:cNvSpPr>
            <p:nvPr/>
          </p:nvSpPr>
          <p:spPr bwMode="auto">
            <a:xfrm>
              <a:off x="849" y="500"/>
              <a:ext cx="4170" cy="4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r>
                <a:rPr sz="2800" b="1" dirty="0">
                  <a:solidFill>
                    <a:srgbClr val="000000"/>
                  </a:solidFill>
                  <a:latin typeface="Century Schoolbook" pitchFamily="18" charset="0"/>
                </a:rPr>
                <a:t>Бюджет</a:t>
              </a:r>
              <a:r>
                <a:rPr sz="2400" b="1" dirty="0">
                  <a:solidFill>
                    <a:srgbClr val="000000"/>
                  </a:solidFill>
                  <a:latin typeface="Century Schoolbook" pitchFamily="18" charset="0"/>
                </a:rPr>
                <a:t> – это план доходов и расходов на определенный период</a:t>
              </a:r>
              <a:endParaRPr sz="2400" b="1" dirty="0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7179" name="Скругленный прямоугольник 7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700" y="1951038"/>
            <a:ext cx="3402013" cy="103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Прямоугольник 8203"/>
          <p:cNvSpPr/>
          <p:nvPr/>
        </p:nvSpPr>
        <p:spPr>
          <a:xfrm>
            <a:off x="303213" y="1619250"/>
            <a:ext cx="85169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7181" name="Выноска со стрелкой вниз 83"/>
          <p:cNvGrpSpPr/>
          <p:nvPr/>
        </p:nvGrpSpPr>
        <p:grpSpPr>
          <a:xfrm>
            <a:off x="5078413" y="3541713"/>
            <a:ext cx="3876675" cy="1268412"/>
            <a:chOff x="3199" y="2231"/>
            <a:chExt cx="2442" cy="799"/>
          </a:xfrm>
        </p:grpSpPr>
        <p:pic>
          <p:nvPicPr>
            <p:cNvPr id="7188" name="Picture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9" y="2231"/>
              <a:ext cx="2442" cy="7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9" name="Text Box 19"/>
            <p:cNvSpPr txBox="1"/>
            <p:nvPr/>
          </p:nvSpPr>
          <p:spPr>
            <a:xfrm>
              <a:off x="3225" y="2258"/>
              <a:ext cx="2359" cy="4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1600" b="1" dirty="0">
                  <a:solidFill>
                    <a:srgbClr val="000000"/>
                  </a:solidFill>
                  <a:latin typeface="Century Schoolbook" pitchFamily="18" charset="0"/>
                  <a:cs typeface="Times New Roman" panose="02020603050405020304" pitchFamily="18" charset="0"/>
                </a:rPr>
                <a:t>ПРОФИЦИТ</a:t>
              </a:r>
              <a:endParaRPr sz="1600" b="1" dirty="0">
                <a:solidFill>
                  <a:srgbClr val="000000"/>
                </a:solidFill>
                <a:latin typeface="Century Schoolbook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600" b="1" dirty="0">
                  <a:solidFill>
                    <a:srgbClr val="000000"/>
                  </a:solidFill>
                  <a:latin typeface="Century Schoolbook" pitchFamily="18" charset="0"/>
                  <a:cs typeface="Times New Roman" panose="02020603050405020304" pitchFamily="18" charset="0"/>
                </a:rPr>
                <a:t>Доходы &gt; Расходы</a:t>
              </a:r>
              <a:endParaRPr sz="1600" b="1" dirty="0">
                <a:solidFill>
                  <a:srgbClr val="000000"/>
                </a:solidFill>
                <a:latin typeface="Century Schoolbook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82" name="Блок-схема: объединение 20"/>
          <p:cNvSpPr/>
          <p:nvPr/>
        </p:nvSpPr>
        <p:spPr>
          <a:xfrm>
            <a:off x="334963" y="4641850"/>
            <a:ext cx="1624012" cy="1120775"/>
          </a:xfrm>
          <a:prstGeom prst="flowChartMerge">
            <a:avLst/>
          </a:prstGeom>
          <a:solidFill>
            <a:srgbClr val="FFFF00"/>
          </a:solidFill>
          <a:ln w="25400" cap="flat" cmpd="sng">
            <a:solidFill>
              <a:srgbClr val="95373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83" name="Блок-схема: объединение 306"/>
          <p:cNvSpPr/>
          <p:nvPr/>
        </p:nvSpPr>
        <p:spPr>
          <a:xfrm>
            <a:off x="7164388" y="5056188"/>
            <a:ext cx="842962" cy="547687"/>
          </a:xfrm>
          <a:prstGeom prst="flowChartMerge">
            <a:avLst/>
          </a:prstGeom>
          <a:solidFill>
            <a:srgbClr val="FFFF00"/>
          </a:solidFill>
          <a:ln w="25400" cap="flat" cmpd="sng">
            <a:solidFill>
              <a:srgbClr val="95373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84" name="Блок-схема: извлечение 63"/>
          <p:cNvSpPr/>
          <p:nvPr/>
        </p:nvSpPr>
        <p:spPr>
          <a:xfrm>
            <a:off x="2484438" y="5013325"/>
            <a:ext cx="757237" cy="573088"/>
          </a:xfrm>
          <a:prstGeom prst="flowChartExtract">
            <a:avLst/>
          </a:prstGeom>
          <a:solidFill>
            <a:srgbClr val="39B957"/>
          </a:solidFill>
          <a:ln w="25400" cap="flat" cmpd="sng">
            <a:solidFill>
              <a:srgbClr val="3092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85" name="Прямоугольник 64"/>
          <p:cNvSpPr/>
          <p:nvPr/>
        </p:nvSpPr>
        <p:spPr>
          <a:xfrm>
            <a:off x="2422525" y="5340350"/>
            <a:ext cx="879475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7186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6050" y="4465638"/>
            <a:ext cx="1468438" cy="118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7" name="Прямоугольник 66"/>
          <p:cNvSpPr/>
          <p:nvPr/>
        </p:nvSpPr>
        <p:spPr>
          <a:xfrm>
            <a:off x="5270500" y="5283200"/>
            <a:ext cx="1293813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Овал 1"/>
          <p:cNvGrpSpPr/>
          <p:nvPr/>
        </p:nvGrpSpPr>
        <p:grpSpPr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8" name="Text Box 4"/>
            <p:cNvSpPr txBox="1"/>
            <p:nvPr/>
          </p:nvSpPr>
          <p:spPr>
            <a:xfrm>
              <a:off x="1419" y="730"/>
              <a:ext cx="2769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бюджета очередного года</a:t>
              </a:r>
              <a:endParaRPr sz="9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5" name="Овал 29"/>
          <p:cNvGrpSpPr/>
          <p:nvPr/>
        </p:nvGrpSpPr>
        <p:grpSpPr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" y="1194"/>
              <a:ext cx="3936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6" name="Text Box 8"/>
            <p:cNvSpPr txBox="1"/>
            <p:nvPr/>
          </p:nvSpPr>
          <p:spPr>
            <a:xfrm>
              <a:off x="1458" y="1274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Исполнение бюджета в текущем году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Овал 30"/>
          <p:cNvGrpSpPr/>
          <p:nvPr/>
        </p:nvGrpSpPr>
        <p:grpSpPr>
          <a:xfrm>
            <a:off x="1322388" y="2786063"/>
            <a:ext cx="6248400" cy="858837"/>
            <a:chOff x="833" y="1755"/>
            <a:chExt cx="3936" cy="541"/>
          </a:xfrm>
        </p:grpSpPr>
        <p:pic>
          <p:nvPicPr>
            <p:cNvPr id="8213" name="Picture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4" name="Text Box 11"/>
            <p:cNvSpPr txBox="1"/>
            <p:nvPr/>
          </p:nvSpPr>
          <p:spPr>
            <a:xfrm>
              <a:off x="1395" y="1755"/>
              <a:ext cx="2769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Формирование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Овал 31"/>
          <p:cNvGrpSpPr/>
          <p:nvPr/>
        </p:nvGrpSpPr>
        <p:grpSpPr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14"/>
            <p:cNvSpPr txBox="1"/>
            <p:nvPr/>
          </p:nvSpPr>
          <p:spPr>
            <a:xfrm>
              <a:off x="1433" y="3063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Составление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8" name="Овал 32"/>
          <p:cNvGrpSpPr/>
          <p:nvPr/>
        </p:nvGrpSpPr>
        <p:grpSpPr>
          <a:xfrm>
            <a:off x="1322388" y="3773488"/>
            <a:ext cx="6248400" cy="749300"/>
            <a:chOff x="833" y="2377"/>
            <a:chExt cx="3936" cy="472"/>
          </a:xfrm>
        </p:grpSpPr>
        <p:pic>
          <p:nvPicPr>
            <p:cNvPr id="8209" name="Picture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" y="2377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17"/>
            <p:cNvSpPr txBox="1"/>
            <p:nvPr/>
          </p:nvSpPr>
          <p:spPr>
            <a:xfrm>
              <a:off x="1419" y="2453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Овал 33"/>
          <p:cNvGrpSpPr/>
          <p:nvPr/>
        </p:nvGrpSpPr>
        <p:grpSpPr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2" y="3640"/>
              <a:ext cx="3897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20"/>
            <p:cNvSpPr txBox="1"/>
            <p:nvPr/>
          </p:nvSpPr>
          <p:spPr>
            <a:xfrm>
              <a:off x="1452" y="3718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Рассмотрение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Стрелка вниз 11"/>
          <p:cNvSpPr/>
          <p:nvPr/>
        </p:nvSpPr>
        <p:spPr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Стрелка вниз 35"/>
          <p:cNvSpPr/>
          <p:nvPr/>
        </p:nvSpPr>
        <p:spPr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Стрелка вниз 36"/>
          <p:cNvSpPr/>
          <p:nvPr/>
        </p:nvSpPr>
        <p:spPr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Стрелка вниз 37"/>
          <p:cNvSpPr/>
          <p:nvPr/>
        </p:nvSpPr>
        <p:spPr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Стрелка вниз 39"/>
          <p:cNvSpPr/>
          <p:nvPr/>
        </p:nvSpPr>
        <p:spPr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Выгнутая влево стрелка 22"/>
          <p:cNvSpPr/>
          <p:nvPr/>
        </p:nvSpPr>
        <p:spPr>
          <a:xfrm rot="10800000">
            <a:off x="7323138" y="1101725"/>
            <a:ext cx="1439862" cy="5229225"/>
          </a:xfrm>
          <a:prstGeom prst="curvedRightArrow">
            <a:avLst>
              <a:gd name="adj1" fmla="val 29141"/>
              <a:gd name="adj2" fmla="val 55268"/>
              <a:gd name="adj3" fmla="val 25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06" name="Заголовок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6638" y="-73025"/>
            <a:ext cx="7802562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 w="15875">
            <a:solidFill>
              <a:schemeClr val="dk1">
                <a:shade val="75000"/>
                <a:satMod val="125000"/>
                <a:lumMod val="75000"/>
              </a:schemeClr>
            </a:solidFill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7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– поступающие в бюджет денежные средства, за исключением средств,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являющихся источниками финансирования дефицита бюджета.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2736850" cy="525621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sz="1500" dirty="0">
              <a:solidFill>
                <a:srgbClr val="7030A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налогов,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по подакцизным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товарам(продукции),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производимым, на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РФ; 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налог.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2987675" y="1341438"/>
            <a:ext cx="2952750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endParaRPr sz="1700" dirty="0">
              <a:solidFill>
                <a:srgbClr val="7030A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 и сборов,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а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штрафов за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например: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арендной платы за земельные участки; 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имущества; 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 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sz="17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6011863" y="1341438"/>
            <a:ext cx="2663825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  <a:endParaRPr dirty="0">
              <a:solidFill>
                <a:srgbClr val="7030A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dirty="0">
              <a:solidFill>
                <a:srgbClr val="7030A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граждан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доходов):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85813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6361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076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8" cy="8731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1557338"/>
            <a:ext cx="1439863" cy="7191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blipFill>
            <a:blip r:embed="rId1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Доходы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Расходы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8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  <a:endParaRPr sz="1600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7 020</a:t>
            </a: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7020</a:t>
            </a: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Основные характеристики бюджета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Парамоновского сельского</a:t>
            </a:r>
            <a:endParaRPr sz="24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поселения Морозовского района </a:t>
            </a:r>
            <a:r>
              <a:rPr sz="2400" b="1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на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6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года.</a:t>
            </a:r>
            <a:endParaRPr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8" cy="7191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14 937</a:t>
            </a: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14 125,6 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3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14937</a:t>
            </a: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14125</a:t>
            </a: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blipFill>
            <a:blip r:embed="rId1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blipFill>
            <a:blip r:embed="rId1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Замещающее содержимое 11265"/>
          <p:cNvGraphicFramePr>
            <a:graphicFrameLocks noGrp="1"/>
          </p:cNvGraphicFramePr>
          <p:nvPr>
            <p:ph sz="quarter" idx="13"/>
          </p:nvPr>
        </p:nvGraphicFramePr>
        <p:xfrm>
          <a:off x="395288" y="981075"/>
          <a:ext cx="8353425" cy="5398839"/>
        </p:xfrm>
        <a:graphic>
          <a:graphicData uri="http://schemas.openxmlformats.org/drawingml/2006/table">
            <a:tbl>
              <a:tblPr/>
              <a:tblGrid>
                <a:gridCol w="4602163"/>
                <a:gridCol w="1374775"/>
                <a:gridCol w="1143000"/>
                <a:gridCol w="1233487"/>
              </a:tblGrid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Показатели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2025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Всего доходов: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7020,0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14937,7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1425,6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Налоговые доходы, 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7009</a:t>
                      </a:r>
                      <a:r>
                        <a:rPr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7208,0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7287,0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 том числе: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9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Налог на доходы физических лиц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675,5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845,0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893,6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Единый сельскохозяйственный налог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721,9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750,7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780,8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Налог на имущество физических лиц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230,2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0,2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0,2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Земельный налог с организаций 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3121,3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3121,2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3121,3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Земельный налог  с физических лиц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2252,1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2252,1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2252,1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Неналоговые доходы, всего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7,4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,7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Безвозмездные поступления, 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6899,5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6223,1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0,2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Дотации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10010,6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7729,7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6838,6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Иные межбюджетные трансферты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Субвенции бюджетам бюджетной системы РФ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127,1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131,5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0,2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343" name="Rectangle 1"/>
          <p:cNvSpPr/>
          <p:nvPr/>
        </p:nvSpPr>
        <p:spPr>
          <a:xfrm>
            <a:off x="827088" y="122238"/>
            <a:ext cx="76327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defTabSz="914400" eaLnBrk="0" hangingPunct="0">
              <a:tabLst>
                <a:tab pos="4840605" algn="ctr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местного бюджета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hangingPunct="0">
              <a:tabLst>
                <a:tab pos="4840605" algn="ctr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Классификация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расходов бюджета по разделам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12291" name="Picture 7" descr="Физ-р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ЖКХ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 descr="Культур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4" descr="нац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7" descr="Общегос-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9" descr="Соц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Line 20"/>
          <p:cNvSpPr/>
          <p:nvPr/>
        </p:nvSpPr>
        <p:spPr>
          <a:xfrm>
            <a:off x="1476375" y="1484313"/>
            <a:ext cx="0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Text Box 21"/>
          <p:cNvSpPr txBox="1"/>
          <p:nvPr/>
        </p:nvSpPr>
        <p:spPr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Общегосударст-венные вопросы</a:t>
            </a:r>
            <a:endParaRPr lang="ru-RU" altLang="ru-RU" sz="1000" b="1" dirty="0">
              <a:latin typeface="Times New Roman" panose="02020603050405020304" pitchFamily="18" charset="0"/>
            </a:endParaRPr>
          </a:p>
        </p:txBody>
      </p:sp>
      <p:sp>
        <p:nvSpPr>
          <p:cNvPr id="12299" name="Text Box 26"/>
          <p:cNvSpPr txBox="1"/>
          <p:nvPr/>
        </p:nvSpPr>
        <p:spPr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altLang="ru-RU" sz="1000" b="1" dirty="0">
              <a:latin typeface="Times New Roman" panose="02020603050405020304" pitchFamily="18" charset="0"/>
            </a:endParaRPr>
          </a:p>
        </p:txBody>
      </p:sp>
      <p:sp>
        <p:nvSpPr>
          <p:cNvPr id="12300" name="Line 27"/>
          <p:cNvSpPr/>
          <p:nvPr/>
        </p:nvSpPr>
        <p:spPr>
          <a:xfrm>
            <a:off x="2339975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Text Box 33"/>
          <p:cNvSpPr txBox="1"/>
          <p:nvPr/>
        </p:nvSpPr>
        <p:spPr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Жилищно-коммунальное хозяйство</a:t>
            </a:r>
            <a:endParaRPr lang="ru-RU" altLang="ru-RU" sz="1000" b="1" dirty="0">
              <a:latin typeface="Times New Roman" panose="02020603050405020304" pitchFamily="18" charset="0"/>
            </a:endParaRPr>
          </a:p>
        </p:txBody>
      </p:sp>
      <p:sp>
        <p:nvSpPr>
          <p:cNvPr id="12302" name="Line 34"/>
          <p:cNvSpPr/>
          <p:nvPr/>
        </p:nvSpPr>
        <p:spPr>
          <a:xfrm>
            <a:off x="3708400" y="1484313"/>
            <a:ext cx="0" cy="303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Line 37"/>
          <p:cNvSpPr/>
          <p:nvPr/>
        </p:nvSpPr>
        <p:spPr>
          <a:xfrm>
            <a:off x="4068763" y="14843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4" name="Text Box 39"/>
          <p:cNvSpPr txBox="1"/>
          <p:nvPr/>
        </p:nvSpPr>
        <p:spPr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Культура</a:t>
            </a:r>
            <a:r>
              <a:rPr lang="ru-RU" altLang="ru-RU" sz="900" b="1" dirty="0">
                <a:latin typeface="Times New Roman" panose="02020603050405020304" pitchFamily="18" charset="0"/>
              </a:rPr>
              <a:t>, кинематография</a:t>
            </a:r>
            <a:endParaRPr lang="ru-RU" altLang="ru-RU" sz="900" b="1" dirty="0">
              <a:latin typeface="Times New Roman" panose="02020603050405020304" pitchFamily="18" charset="0"/>
            </a:endParaRPr>
          </a:p>
        </p:txBody>
      </p:sp>
      <p:sp>
        <p:nvSpPr>
          <p:cNvPr id="12305" name="Line 40"/>
          <p:cNvSpPr/>
          <p:nvPr/>
        </p:nvSpPr>
        <p:spPr>
          <a:xfrm>
            <a:off x="5292725" y="1484313"/>
            <a:ext cx="0" cy="27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Text Box 42"/>
          <p:cNvSpPr txBox="1"/>
          <p:nvPr/>
        </p:nvSpPr>
        <p:spPr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Национальная экономики</a:t>
            </a:r>
            <a:endParaRPr lang="ru-RU" altLang="ru-RU" sz="1200" b="1" dirty="0">
              <a:latin typeface="Times New Roman" panose="02020603050405020304" pitchFamily="18" charset="0"/>
            </a:endParaRPr>
          </a:p>
        </p:txBody>
      </p:sp>
      <p:sp>
        <p:nvSpPr>
          <p:cNvPr id="12307" name="Text Box 43"/>
          <p:cNvSpPr txBox="1"/>
          <p:nvPr/>
        </p:nvSpPr>
        <p:spPr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Физическая культура и спорт</a:t>
            </a:r>
            <a:endParaRPr lang="ru-RU" altLang="ru-RU" sz="1000" b="1" dirty="0">
              <a:latin typeface="Times New Roman" panose="02020603050405020304" pitchFamily="18" charset="0"/>
            </a:endParaRPr>
          </a:p>
        </p:txBody>
      </p:sp>
      <p:sp>
        <p:nvSpPr>
          <p:cNvPr id="12308" name="Line 44"/>
          <p:cNvSpPr/>
          <p:nvPr/>
        </p:nvSpPr>
        <p:spPr>
          <a:xfrm>
            <a:off x="6486525" y="1470025"/>
            <a:ext cx="0" cy="958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45"/>
          <p:cNvSpPr/>
          <p:nvPr/>
        </p:nvSpPr>
        <p:spPr>
          <a:xfrm flipH="1">
            <a:off x="7451725" y="1484313"/>
            <a:ext cx="0" cy="342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95288" y="3789363"/>
            <a:ext cx="8459788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  <a:endParaRPr lang="ru-RU" altLang="ru-RU" sz="1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Например, в составе раздела «Жилищно-коммунальное хозяйство», 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в том числе, выделяются: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коммунальное хозяйство; 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pPr defTabSz="914400">
              <a:buChar char="-"/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 благоустройство;</a:t>
            </a:r>
            <a:endParaRPr lang="ru-RU" alt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  <a:endParaRPr lang="ru-RU" altLang="ru-RU" sz="1400" b="1" dirty="0">
              <a:latin typeface="Times New Roman" panose="02020603050405020304" pitchFamily="18" charset="0"/>
            </a:endParaRPr>
          </a:p>
          <a:p>
            <a:endParaRPr lang="ru-RU" altLang="ru-RU" sz="1400" b="1" dirty="0">
              <a:latin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</a:rPr>
              <a:t>    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pic>
        <p:nvPicPr>
          <p:cNvPr id="12317" name="Picture 6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Line 67"/>
          <p:cNvSpPr/>
          <p:nvPr/>
        </p:nvSpPr>
        <p:spPr>
          <a:xfrm>
            <a:off x="684213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Text Box 68"/>
          <p:cNvSpPr txBox="1"/>
          <p:nvPr/>
        </p:nvSpPr>
        <p:spPr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оборона</a:t>
            </a:r>
            <a:endParaRPr lang="ru-RU" altLang="ru-RU" sz="1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8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8" cy="1087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Муниципальные программы </a:t>
            </a:r>
            <a:endParaRPr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Парамоновского  сельского поселения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5" y="4077072"/>
            <a:ext cx="288032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энергетики»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7076</Words>
  <Application>WPS Presentation</Application>
  <PresentationFormat>Экран (4:3)</PresentationFormat>
  <Paragraphs>469</Paragraphs>
  <Slides>16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Trebuchet MS</vt:lpstr>
      <vt:lpstr>Georgia</vt:lpstr>
      <vt:lpstr>Calibri</vt:lpstr>
      <vt:lpstr>Times New Roman</vt:lpstr>
      <vt:lpstr>skoda_promedium</vt:lpstr>
      <vt:lpstr>Segoe Print</vt:lpstr>
      <vt:lpstr>Century Schoolbook</vt:lpstr>
      <vt:lpstr>Century</vt:lpstr>
      <vt:lpstr>Constantia</vt:lpstr>
      <vt:lpstr>Wingdings 2</vt:lpstr>
      <vt:lpstr>Microsoft YaHei</vt:lpstr>
      <vt:lpstr>Arial Unicode MS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Доходы бюджета  Доходы бюджета – поступающие в бюджет денежные средства, за исключением средств, являющихся источниками финансирования дефицита бюджета.</vt:lpstr>
      <vt:lpstr>PowerPoint 演示文稿</vt:lpstr>
      <vt:lpstr>PowerPoint 演示文稿</vt:lpstr>
      <vt:lpstr>Классификация расходов бюджета по разделам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физическая культура и спорт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346</cp:revision>
  <cp:lastPrinted>2014-05-13T11:35:00Z</cp:lastPrinted>
  <dcterms:created xsi:type="dcterms:W3CDTF">2014-05-12T16:47:00Z</dcterms:created>
  <dcterms:modified xsi:type="dcterms:W3CDTF">2024-01-31T11:09:32Z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9814191953C44CFD99661CA6402A03B0_13</vt:lpwstr>
  </property>
  <property fmtid="{D5CDD505-2E9C-101B-9397-08002B2CF9AE}" pid="3" name="KSOProductBuildVer">
    <vt:lpwstr>1049-12.2.0.13431</vt:lpwstr>
  </property>
</Properties>
</file>