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Default Extension="doc" ContentType="application/msword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6" r:id="rId1"/>
  </p:sldMasterIdLst>
  <p:notesMasterIdLst>
    <p:notesMasterId r:id="rId13"/>
  </p:notesMasterIdLst>
  <p:handoutMasterIdLst>
    <p:handoutMasterId r:id="rId14"/>
  </p:handoutMasterIdLst>
  <p:sldIdLst>
    <p:sldId id="434" r:id="rId2"/>
    <p:sldId id="442" r:id="rId3"/>
    <p:sldId id="410" r:id="rId4"/>
    <p:sldId id="426" r:id="rId5"/>
    <p:sldId id="444" r:id="rId6"/>
    <p:sldId id="445" r:id="rId7"/>
    <p:sldId id="412" r:id="rId8"/>
    <p:sldId id="447" r:id="rId9"/>
    <p:sldId id="461" r:id="rId10"/>
    <p:sldId id="458" r:id="rId11"/>
    <p:sldId id="400" r:id="rId12"/>
  </p:sldIdLst>
  <p:sldSz cx="10440988" cy="7561263"/>
  <p:notesSz cx="9931400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40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12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684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56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3">
          <p15:clr>
            <a:srgbClr val="A4A3A4"/>
          </p15:clr>
        </p15:guide>
        <p15:guide id="2" pos="32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0066FF"/>
    <a:srgbClr val="D82884"/>
    <a:srgbClr val="FF00FF"/>
    <a:srgbClr val="FF6600"/>
    <a:srgbClr val="FFFF00"/>
    <a:srgbClr val="FF99FF"/>
    <a:srgbClr val="FFFFCC"/>
    <a:srgbClr val="FFE8D9"/>
    <a:srgbClr val="FDEDF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419" autoAdjust="0"/>
    <p:restoredTop sz="99848" autoAdjust="0"/>
  </p:normalViewPr>
  <p:slideViewPr>
    <p:cSldViewPr>
      <p:cViewPr varScale="1">
        <p:scale>
          <a:sx n="41" d="100"/>
          <a:sy n="41" d="100"/>
        </p:scale>
        <p:origin x="-86" y="-826"/>
      </p:cViewPr>
      <p:guideLst>
        <p:guide orient="horz" pos="2383"/>
        <p:guide pos="32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5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5480,8 </a:t>
            </a:r>
            <a:r>
              <a:rPr lang="ru-RU" dirty="0"/>
              <a:t>тыс. рублей</a:t>
            </a:r>
          </a:p>
        </c:rich>
      </c:tx>
      <c:layout>
        <c:manualLayout>
          <c:xMode val="edge"/>
          <c:yMode val="edge"/>
          <c:x val="0.39324619860493132"/>
          <c:y val="2.0654096943016648E-2"/>
        </c:manualLayout>
      </c:layout>
    </c:title>
    <c:view3D>
      <c:rotX val="30"/>
      <c:perspective val="0"/>
    </c:view3D>
    <c:plotArea>
      <c:layout>
        <c:manualLayout>
          <c:layoutTarget val="inner"/>
          <c:xMode val="edge"/>
          <c:yMode val="edge"/>
          <c:x val="2.3056028428171432E-2"/>
          <c:y val="0.122527907621082"/>
          <c:w val="0.59342416928877562"/>
          <c:h val="0.816534651549207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2669,0 тыс. рублей</c:v>
                </c:pt>
              </c:strCache>
            </c:strRef>
          </c:tx>
          <c:explosion val="20"/>
          <c:dPt>
            <c:idx val="0"/>
            <c:explosion val="0"/>
          </c:dPt>
          <c:dPt>
            <c:idx val="1"/>
            <c:explosion val="2"/>
          </c:dPt>
          <c:dPt>
            <c:idx val="2"/>
            <c:explosion val="6"/>
          </c:dPt>
          <c:dPt>
            <c:idx val="3"/>
            <c:explosion val="8"/>
          </c:dPt>
          <c:dPt>
            <c:idx val="4"/>
            <c:explosion val="10"/>
          </c:dPt>
          <c:dPt>
            <c:idx val="5"/>
            <c:explosion val="0"/>
          </c:dPt>
          <c:dPt>
            <c:idx val="6"/>
            <c:explosion val="0"/>
          </c:dPt>
          <c:dPt>
            <c:idx val="7"/>
            <c:explosion val="0"/>
          </c:dPt>
          <c:dPt>
            <c:idx val="8"/>
            <c:explosion val="0"/>
          </c:dPt>
          <c:dLbls>
            <c:dLbl>
              <c:idx val="0"/>
              <c:layout>
                <c:manualLayout>
                  <c:x val="2.2738160777816971E-2"/>
                  <c:y val="-4.137084737279576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0</a:t>
                    </a:r>
                    <a:r>
                      <a:rPr lang="en-US" dirty="0" smtClean="0"/>
                      <a:t>,0%</a:t>
                    </a:r>
                    <a:endParaRPr lang="en-US" dirty="0"/>
                  </a:p>
                </c:rich>
              </c:tx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2996500726454024E-2"/>
                  <c:y val="-7.4984955345252943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7786254191689019E-2"/>
                  <c:y val="-9.4675804969667793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1506952707382484E-2"/>
                  <c:y val="8.471547186000164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0.10939245523637008"/>
                  <c:y val="7.0059613717411331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10712292613034119"/>
                  <c:y val="-2.9450107501315843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8749184981847694E-2"/>
                  <c:y val="-8.3591301938563373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6298186823635123E-2"/>
                  <c:y val="-0.14619607539560761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2.5704256022677594E-2"/>
                  <c:y val="-0.21946571094050246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4.0668096403234003E-2"/>
                  <c:y val="-5.2242966796700409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4.0093884630255372E-2"/>
                  <c:y val="-9.2323401557271548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/>
              </c:extLst>
            </c:dLbl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1">
                  <c:v>НДФЛ-767,4</c:v>
                </c:pt>
                <c:pt idx="3">
                  <c:v>Налог на имущество физических лиц -164,9</c:v>
                </c:pt>
                <c:pt idx="4">
                  <c:v>Земельный налог - 3258,1</c:v>
                </c:pt>
                <c:pt idx="7">
                  <c:v>Штрафы, санкции, возмещение ущерба -2,8</c:v>
                </c:pt>
                <c:pt idx="8">
                  <c:v>Доходы от аренды имущества -160,1</c:v>
                </c:pt>
                <c:pt idx="9">
                  <c:v>Единый сельхозналог - 1082,9</c:v>
                </c:pt>
              </c:strCache>
            </c:strRef>
          </c:cat>
          <c:val>
            <c:numRef>
              <c:f>Лист1!$B$2:$B$11</c:f>
              <c:numCache>
                <c:formatCode>0.0%</c:formatCode>
                <c:ptCount val="10"/>
                <c:pt idx="1">
                  <c:v>0.14000000000000001</c:v>
                </c:pt>
                <c:pt idx="3">
                  <c:v>3.0000000000000006E-2</c:v>
                </c:pt>
                <c:pt idx="4">
                  <c:v>0.59500000000000008</c:v>
                </c:pt>
                <c:pt idx="7">
                  <c:v>1.0000000000000003E-4</c:v>
                </c:pt>
                <c:pt idx="8">
                  <c:v>2.9000000000000005E-2</c:v>
                </c:pt>
                <c:pt idx="9">
                  <c:v>0.19800000000000004</c:v>
                </c:pt>
              </c:numCache>
            </c:numRef>
          </c:val>
        </c:ser>
      </c:pie3DChart>
      <c:spPr>
        <a:gradFill rotWithShape="1">
          <a:gsLst>
            <a:gs pos="0">
              <a:schemeClr val="accent3">
                <a:tint val="98000"/>
                <a:shade val="25000"/>
                <a:satMod val="250000"/>
              </a:schemeClr>
            </a:gs>
            <a:gs pos="68000">
              <a:schemeClr val="accent3">
                <a:tint val="86000"/>
                <a:satMod val="115000"/>
              </a:schemeClr>
            </a:gs>
            <a:gs pos="100000">
              <a:schemeClr val="accent3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c:spPr>
    </c:plotArea>
    <c:legend>
      <c:legendPos val="r"/>
      <c:legendEntry>
        <c:idx val="0"/>
        <c:delete val="1"/>
      </c:legendEntry>
      <c:legendEntry>
        <c:idx val="2"/>
        <c:delete val="1"/>
      </c:legendEntry>
      <c:legendEntry>
        <c:idx val="5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6449378176033822"/>
          <c:y val="8.4123267224968032E-2"/>
          <c:w val="0.35358360515378551"/>
          <c:h val="0.91587676158456444"/>
        </c:manualLayout>
      </c:layout>
      <c:spPr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en-US" dirty="0"/>
              <a:t> </a:t>
            </a:r>
          </a:p>
        </c:rich>
      </c:tx>
      <c:layout>
        <c:manualLayout>
          <c:xMode val="edge"/>
          <c:yMode val="edge"/>
          <c:x val="0.49555564891727183"/>
          <c:y val="1.9067660109794854E-2"/>
        </c:manualLayout>
      </c:layout>
    </c:title>
    <c:view3D>
      <c:depthPercent val="100"/>
      <c:rAngAx val="1"/>
    </c:view3D>
    <c:plotArea>
      <c:layout>
        <c:manualLayout>
          <c:layoutTarget val="inner"/>
          <c:xMode val="edge"/>
          <c:yMode val="edge"/>
          <c:x val="4.0748898678414046E-2"/>
          <c:y val="0.12215320910973086"/>
          <c:w val="0.93281938325991187"/>
          <c:h val="0.7598343685300207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5.9114900981377524E-3"/>
                  <c:y val="-5.643410515900543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5.9114900981377524E-3"/>
                  <c:y val="-5.329887709461632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4.4446723384234934E-3"/>
                  <c:y val="-5.626637710748583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5,5</a:t>
                    </a:r>
                    <a:endParaRPr lang="en-US" dirty="0"/>
                  </a:p>
                </c:rich>
              </c:tx>
              <c:spPr/>
              <c:showVal val="1"/>
            </c:dLbl>
            <c:spPr>
              <a:noFill/>
              <a:ln w="25021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2.4</c:v>
                </c:pt>
                <c:pt idx="1">
                  <c:v>3.2</c:v>
                </c:pt>
                <c:pt idx="2" formatCode="0.0">
                  <c:v>5.5</c:v>
                </c:pt>
              </c:numCache>
            </c:numRef>
          </c:val>
        </c:ser>
        <c:shape val="cylinder"/>
        <c:axId val="54710656"/>
        <c:axId val="54712192"/>
        <c:axId val="0"/>
      </c:bar3DChart>
      <c:catAx>
        <c:axId val="54710656"/>
        <c:scaling>
          <c:orientation val="minMax"/>
        </c:scaling>
        <c:axPos val="b"/>
        <c:numFmt formatCode="General" sourceLinked="1"/>
        <c:tickLblPos val="nextTo"/>
        <c:spPr>
          <a:solidFill>
            <a:schemeClr val="accent3">
              <a:lumMod val="60000"/>
              <a:lumOff val="40000"/>
            </a:schemeClr>
          </a:solidFill>
        </c:spPr>
        <c:txPr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endParaRPr lang="ru-RU"/>
          </a:p>
        </c:txPr>
        <c:crossAx val="54712192"/>
        <c:crosses val="autoZero"/>
        <c:auto val="1"/>
        <c:lblAlgn val="ctr"/>
        <c:lblOffset val="100"/>
      </c:catAx>
      <c:valAx>
        <c:axId val="54712192"/>
        <c:scaling>
          <c:orientation val="minMax"/>
        </c:scaling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0.0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4710656"/>
        <c:crosses val="autoZero"/>
        <c:crossBetween val="between"/>
      </c:valAx>
      <c:spPr>
        <a:noFill/>
        <a:ln w="25021">
          <a:noFill/>
        </a:ln>
      </c:spPr>
    </c:plotArea>
    <c:plotVisOnly val="1"/>
    <c:dispBlanksAs val="gap"/>
  </c:chart>
  <c:txPr>
    <a:bodyPr/>
    <a:lstStyle/>
    <a:p>
      <a:pPr>
        <a:defRPr sz="1695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title>
      <c:tx>
        <c:rich>
          <a:bodyPr/>
          <a:lstStyle/>
          <a:p>
            <a:pPr>
              <a:defRPr sz="1888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ru-RU" dirty="0" smtClean="0">
                <a:solidFill>
                  <a:srgbClr val="FF0000"/>
                </a:solidFill>
              </a:rPr>
              <a:t>15 220,6 </a:t>
            </a:r>
            <a:r>
              <a:rPr lang="ru-RU" dirty="0" smtClean="0">
                <a:solidFill>
                  <a:srgbClr val="FF0000"/>
                </a:solidFill>
              </a:rPr>
              <a:t>тыс</a:t>
            </a:r>
            <a:r>
              <a:rPr lang="ru-RU" dirty="0">
                <a:solidFill>
                  <a:srgbClr val="FF0000"/>
                </a:solidFill>
              </a:rPr>
              <a:t>. рублей</a:t>
            </a:r>
          </a:p>
        </c:rich>
      </c:tx>
      <c:layout>
        <c:manualLayout>
          <c:xMode val="edge"/>
          <c:yMode val="edge"/>
          <c:x val="0.31257551479361712"/>
          <c:y val="0.87485585516001518"/>
        </c:manualLayout>
      </c:layout>
    </c:title>
    <c:view3D>
      <c:rotX val="30"/>
      <c:perspective val="50"/>
    </c:view3D>
    <c:plotArea>
      <c:layout>
        <c:manualLayout>
          <c:layoutTarget val="inner"/>
          <c:xMode val="edge"/>
          <c:yMode val="edge"/>
          <c:x val="0"/>
          <c:y val="0.16078200505310669"/>
          <c:w val="0.6682178403963549"/>
          <c:h val="0.669509554296367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13 178,7 тыс. рублей</c:v>
                </c:pt>
              </c:strCache>
            </c:strRef>
          </c:tx>
          <c:dPt>
            <c:idx val="0"/>
            <c:spPr>
              <a:solidFill>
                <a:srgbClr val="00FF00"/>
              </a:solidFill>
            </c:spPr>
          </c:dPt>
          <c:dPt>
            <c:idx val="1"/>
            <c:spPr>
              <a:solidFill>
                <a:srgbClr val="00CC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explosion val="100"/>
            <c:spPr>
              <a:solidFill>
                <a:srgbClr val="FF99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explosion val="4"/>
            <c:spPr>
              <a:solidFill>
                <a:srgbClr val="660066"/>
              </a:solidFill>
            </c:spPr>
          </c:dPt>
          <c:dPt>
            <c:idx val="4"/>
            <c:spPr>
              <a:solidFill>
                <a:schemeClr val="bg1">
                  <a:lumMod val="50000"/>
                </a:schemeClr>
              </a:solidFill>
            </c:spPr>
          </c:dPt>
          <c:dPt>
            <c:idx val="5"/>
            <c:spPr>
              <a:solidFill>
                <a:srgbClr val="0000FF"/>
              </a:solidFill>
            </c:spPr>
          </c:dPt>
          <c:dPt>
            <c:idx val="6"/>
            <c:explosion val="5"/>
            <c:spPr>
              <a:solidFill>
                <a:schemeClr val="bg2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-1.1807407163874871E-2"/>
                  <c:y val="-0.10678988043161373"/>
                </c:manualLayout>
              </c:layout>
              <c:dLblPos val="bestFit"/>
              <c:showLegendKey val="1"/>
              <c:showVal val="1"/>
            </c:dLbl>
            <c:dLbl>
              <c:idx val="1"/>
              <c:layout>
                <c:manualLayout>
                  <c:x val="0.1091561768672962"/>
                  <c:y val="-6.212129657829072E-2"/>
                </c:manualLayout>
              </c:layout>
              <c:dLblPos val="bestFit"/>
              <c:showLegendKey val="1"/>
              <c:showVal val="1"/>
            </c:dLbl>
            <c:dLbl>
              <c:idx val="2"/>
              <c:layout>
                <c:manualLayout>
                  <c:x val="7.1039339921398423E-2"/>
                  <c:y val="1.8797287598673849E-2"/>
                </c:manualLayout>
              </c:layout>
              <c:dLblPos val="bestFit"/>
              <c:showLegendKey val="1"/>
              <c:showVal val="1"/>
            </c:dLbl>
            <c:dLbl>
              <c:idx val="3"/>
              <c:layout>
                <c:manualLayout>
                  <c:x val="-0.11220227677767683"/>
                  <c:y val="0.12369951897276782"/>
                </c:manualLayout>
              </c:layout>
              <c:dLblPos val="bestFit"/>
              <c:showLegendKey val="1"/>
              <c:showVal val="1"/>
            </c:dLbl>
            <c:dLbl>
              <c:idx val="4"/>
              <c:layout>
                <c:manualLayout>
                  <c:x val="2.6949639293932181E-3"/>
                  <c:y val="7.4547902701753363E-2"/>
                </c:manualLayout>
              </c:layout>
              <c:dLblPos val="bestFit"/>
              <c:showLegendKey val="1"/>
              <c:showVal val="1"/>
            </c:dLbl>
            <c:dLbl>
              <c:idx val="5"/>
              <c:layout>
                <c:manualLayout>
                  <c:x val="-0.12515580505969368"/>
                  <c:y val="1.9410755827915432E-2"/>
                </c:manualLayout>
              </c:layout>
              <c:dLblPos val="bestFit"/>
              <c:showLegendKey val="1"/>
              <c:showVal val="1"/>
            </c:dLbl>
            <c:dLbl>
              <c:idx val="6"/>
              <c:layout>
                <c:manualLayout>
                  <c:x val="-3.0638556848937827E-2"/>
                  <c:y val="7.9964483993404695E-2"/>
                </c:manualLayout>
              </c:layout>
              <c:dLblPos val="bestFit"/>
              <c:showLegendKey val="1"/>
              <c:showVal val="1"/>
            </c:dLbl>
            <c:dLbl>
              <c:idx val="7"/>
              <c:layout>
                <c:manualLayout>
                  <c:x val="-0.10010893210373745"/>
                  <c:y val="-8.5595472440945744E-2"/>
                </c:manualLayout>
              </c:layout>
              <c:dLblPos val="bestFit"/>
              <c:showLegendKey val="1"/>
              <c:showVal val="1"/>
            </c:dLbl>
            <c:dLbl>
              <c:idx val="8"/>
              <c:layout>
                <c:manualLayout>
                  <c:x val="-7.8547702560815585E-2"/>
                  <c:y val="-4.5841459382692386E-2"/>
                </c:manualLayout>
              </c:layout>
              <c:dLblPos val="bestFit"/>
              <c:showLegendKey val="1"/>
              <c:showVal val="1"/>
            </c:dLbl>
            <c:dLbl>
              <c:idx val="9"/>
              <c:layout>
                <c:manualLayout>
                  <c:x val="-7.5994057873759934E-3"/>
                  <c:y val="-9.4093460833670609E-2"/>
                </c:manualLayout>
              </c:layout>
              <c:dLblPos val="bestFit"/>
              <c:showLegendKey val="1"/>
              <c:showVal val="1"/>
            </c:dLbl>
            <c:dLbl>
              <c:idx val="10"/>
              <c:layout>
                <c:manualLayout>
                  <c:x val="0.12929790485161521"/>
                  <c:y val="-9.3496974231778801E-2"/>
                </c:manualLayout>
              </c:layout>
              <c:dLblPos val="bestFit"/>
              <c:showLegendKey val="1"/>
              <c:showVal val="1"/>
            </c:dLbl>
            <c:dLbl>
              <c:idx val="11"/>
              <c:layout>
                <c:manualLayout>
                  <c:x val="0.1054059006942514"/>
                  <c:y val="-4.0373693418268124E-2"/>
                </c:manualLayout>
              </c:layout>
              <c:dLblPos val="bestFit"/>
              <c:showLegendKey val="1"/>
              <c:showVal val="1"/>
            </c:dLbl>
            <c:dLbl>
              <c:idx val="12"/>
              <c:layout>
                <c:manualLayout>
                  <c:x val="7.4486836490604433E-2"/>
                  <c:y val="8.4997249301617568E-3"/>
                </c:manualLayout>
              </c:layout>
              <c:dLblPos val="bestFit"/>
              <c:showLegendKey val="1"/>
              <c:showVal val="1"/>
            </c:dLbl>
            <c:spPr>
              <a:ln cmpd="sng"/>
            </c:spPr>
            <c:txPr>
              <a:bodyPr/>
              <a:lstStyle/>
              <a:p>
                <a:pPr>
                  <a:defRPr sz="1182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 -7373,6</c:v>
                </c:pt>
                <c:pt idx="1">
                  <c:v>Национальная оборона - 144,6</c:v>
                </c:pt>
                <c:pt idx="2">
                  <c:v>Культура, кинематография -5174,3</c:v>
                </c:pt>
                <c:pt idx="3">
                  <c:v>ЖКХ , благоустройство- 1529,7</c:v>
                </c:pt>
                <c:pt idx="4">
                  <c:v>Другие общегосударственные вопросы -67,0</c:v>
                </c:pt>
                <c:pt idx="5">
                  <c:v>Нацбезопасность -77,1</c:v>
                </c:pt>
                <c:pt idx="6">
                  <c:v>Физическая культура и спорт-332,4</c:v>
                </c:pt>
                <c:pt idx="7">
                  <c:v>Охрана окружающей среды- 588,9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0.48444870767249648</c:v>
                </c:pt>
                <c:pt idx="1">
                  <c:v>9.5002825118589273E-3</c:v>
                </c:pt>
                <c:pt idx="2">
                  <c:v>0.3399537468956545</c:v>
                </c:pt>
                <c:pt idx="3">
                  <c:v>0.10050195130283958</c:v>
                </c:pt>
                <c:pt idx="4">
                  <c:v>4.4019289646925874E-3</c:v>
                </c:pt>
                <c:pt idx="5">
                  <c:v>5.0655033310119165E-3</c:v>
                </c:pt>
                <c:pt idx="6">
                  <c:v>2.1838823699459945E-2</c:v>
                </c:pt>
                <c:pt idx="7">
                  <c:v>3.9E-2</c:v>
                </c:pt>
              </c:numCache>
            </c:numRef>
          </c:val>
        </c:ser>
      </c:pie3DChart>
      <c:spPr>
        <a:noFill/>
        <a:ln w="25049">
          <a:noFill/>
        </a:ln>
      </c:spPr>
    </c:plotArea>
    <c:legend>
      <c:legendPos val="r"/>
      <c:layout>
        <c:manualLayout>
          <c:xMode val="edge"/>
          <c:yMode val="edge"/>
          <c:x val="0.68711656107007457"/>
          <c:y val="2.0860422497067741E-2"/>
          <c:w val="0.29311518948736981"/>
          <c:h val="0.97131679807875249"/>
        </c:manualLayout>
      </c:layout>
      <c:txPr>
        <a:bodyPr/>
        <a:lstStyle/>
        <a:p>
          <a:pPr>
            <a:defRPr sz="1467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spPr>
    <a:solidFill>
      <a:schemeClr val="accent2">
        <a:lumMod val="40000"/>
        <a:lumOff val="60000"/>
      </a:schemeClr>
    </a:solidFill>
  </c:spPr>
  <c:txPr>
    <a:bodyPr/>
    <a:lstStyle/>
    <a:p>
      <a:pPr>
        <a:defRPr sz="1888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5"/>
  <c:chart>
    <c:autoTitleDeleted val="1"/>
    <c:view3D>
      <c:depthPercent val="100"/>
      <c:perspective val="30"/>
    </c:view3D>
    <c:plotArea>
      <c:layout>
        <c:manualLayout>
          <c:layoutTarget val="inner"/>
          <c:xMode val="edge"/>
          <c:yMode val="edge"/>
          <c:x val="0.13536314762549298"/>
          <c:y val="7.1604968384787082E-2"/>
          <c:w val="0.80070470780855263"/>
          <c:h val="0.69953553227748433"/>
        </c:manualLayout>
      </c:layout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9.9883267752055686E-3"/>
                  <c:y val="-5.9037856283436123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5199,6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9.7247375328084525E-3"/>
                  <c:y val="-4.878227815956959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5174,3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144685039370088E-3"/>
                  <c:y val="-7.0853018094991324E-2"/>
                </c:manualLayout>
              </c:layout>
              <c:showVal val="1"/>
            </c:dLbl>
            <c:dLbl>
              <c:idx val="3"/>
              <c:layout>
                <c:manualLayout>
                  <c:x val="1.143134301949989E-2"/>
                  <c:y val="3.206714405470105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</a:t>
                    </a:r>
                    <a:r>
                      <a:rPr lang="ru-RU" dirty="0" smtClean="0"/>
                      <a:t>533,6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2.1229637036214211E-2"/>
                  <c:y val="-6.0927573703931884E-2"/>
                </c:manualLayout>
              </c:layout>
              <c:showVal val="1"/>
            </c:dLbl>
            <c:dLbl>
              <c:idx val="5"/>
              <c:layout>
                <c:manualLayout>
                  <c:x val="3.9193176066856801E-2"/>
                  <c:y val="-3.2067144054701217E-3"/>
                </c:manualLayout>
              </c:layout>
              <c:showVal val="1"/>
            </c:dLbl>
            <c:showVal val="1"/>
          </c:dLbls>
          <c:cat>
            <c:strRef>
              <c:f>Лист1!$A$3:$A$4</c:f>
              <c:strCache>
                <c:ptCount val="2"/>
                <c:pt idx="0">
                  <c:v>2023 год (факт)</c:v>
                </c:pt>
                <c:pt idx="1">
                  <c:v>2024 год (факт)</c:v>
                </c:pt>
              </c:strCache>
            </c:strRef>
          </c:cat>
          <c:val>
            <c:numRef>
              <c:f>Лист1!$B$3:$B$4</c:f>
              <c:numCache>
                <c:formatCode>#,##0.0</c:formatCode>
                <c:ptCount val="2"/>
                <c:pt idx="0">
                  <c:v>5199.6000000000004</c:v>
                </c:pt>
                <c:pt idx="1">
                  <c:v>5174.3</c:v>
                </c:pt>
              </c:numCache>
            </c:numRef>
          </c:val>
        </c:ser>
        <c:shape val="box"/>
        <c:axId val="54741632"/>
        <c:axId val="97782016"/>
        <c:axId val="0"/>
      </c:bar3DChart>
      <c:catAx>
        <c:axId val="54741632"/>
        <c:scaling>
          <c:orientation val="minMax"/>
        </c:scaling>
        <c:axPos val="b"/>
        <c:tickLblPos val="nextTo"/>
        <c:crossAx val="97782016"/>
        <c:crosses val="autoZero"/>
        <c:auto val="1"/>
        <c:lblAlgn val="ctr"/>
        <c:lblOffset val="100"/>
      </c:catAx>
      <c:valAx>
        <c:axId val="97782016"/>
        <c:scaling>
          <c:orientation val="minMax"/>
        </c:scaling>
        <c:axPos val="l"/>
        <c:majorGridlines/>
        <c:numFmt formatCode="0%" sourceLinked="0"/>
        <c:tickLblPos val="nextTo"/>
        <c:crossAx val="547416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0.63179</cdr:x>
      <cdr:y>0.17178</cdr:y>
    </cdr:from>
    <cdr:to>
      <cdr:x>0.66544</cdr:x>
      <cdr:y>0.49343</cdr:y>
    </cdr:to>
    <cdr:sp macro="" textlink="">
      <cdr:nvSpPr>
        <cdr:cNvPr id="3" name="Прямоугольник 2"/>
        <cdr:cNvSpPr/>
      </cdr:nvSpPr>
      <cdr:spPr>
        <a:xfrm xmlns:a="http://schemas.openxmlformats.org/drawingml/2006/main" rot="18803724">
          <a:off x="5201353" y="1354975"/>
          <a:ext cx="1459166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9275" y="0"/>
            <a:ext cx="4302125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2125" cy="341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9275" y="6456363"/>
            <a:ext cx="4302125" cy="341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/>
            </a:lvl1pPr>
          </a:lstStyle>
          <a:p>
            <a:pPr>
              <a:defRPr/>
            </a:pPr>
            <a:fld id="{E5AD6556-C39D-499D-A2F8-C77EAD3911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598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513" y="0"/>
            <a:ext cx="4305300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06750" y="509588"/>
            <a:ext cx="351790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27388"/>
            <a:ext cx="7943850" cy="30607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5300" cy="3397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513" y="6456363"/>
            <a:ext cx="4305300" cy="3397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/>
            </a:lvl1pPr>
          </a:lstStyle>
          <a:p>
            <a:pPr>
              <a:defRPr/>
            </a:pPr>
            <a:fld id="{A5852770-862E-4EBD-9446-16BA1D421C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6255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4630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556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483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406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06750" y="509588"/>
            <a:ext cx="3517900" cy="2549525"/>
          </a:xfrm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b="1" i="1" u="sng" smtClean="0">
              <a:solidFill>
                <a:srgbClr val="C00000"/>
              </a:solidFill>
            </a:endParaRPr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CE7E23D-F322-4161-902A-DD26C445C305}" type="slidenum">
              <a:rPr lang="ru-RU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9980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08338" y="509588"/>
            <a:ext cx="3517900" cy="2547937"/>
          </a:xfrm>
          <a:ln/>
        </p:spPr>
      </p:sp>
      <p:sp>
        <p:nvSpPr>
          <p:cNvPr id="18435" name="Rectangle 2"/>
          <p:cNvSpPr>
            <a:spLocks noGrp="1"/>
          </p:cNvSpPr>
          <p:nvPr>
            <p:ph type="body" idx="1"/>
          </p:nvPr>
        </p:nvSpPr>
        <p:spPr>
          <a:xfrm>
            <a:off x="992188" y="3228975"/>
            <a:ext cx="7947025" cy="30591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65" tIns="45483" rIns="90965" bIns="45483"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Вставьте карту своей страны.</a:t>
            </a:r>
            <a:endParaRPr lang="en-US" smtClean="0"/>
          </a:p>
        </p:txBody>
      </p:sp>
      <p:sp>
        <p:nvSpPr>
          <p:cNvPr id="18436" name="Rectangle 3"/>
          <p:cNvSpPr txBox="1">
            <a:spLocks noGrp="1"/>
          </p:cNvSpPr>
          <p:nvPr/>
        </p:nvSpPr>
        <p:spPr bwMode="auto">
          <a:xfrm>
            <a:off x="5626100" y="6456363"/>
            <a:ext cx="43037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65" tIns="45483" rIns="90965" bIns="45483" anchor="b"/>
          <a:lstStyle>
            <a:lvl1pPr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E8EEFEA-675E-47E2-AA81-12DF003BCD21}" type="slidenum">
              <a:rPr lang="en-US" b="0" i="0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b="0" i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4412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09058" y="1512252"/>
            <a:ext cx="8965328" cy="2016337"/>
          </a:xfrm>
          <a:ln>
            <a:noFill/>
          </a:ln>
        </p:spPr>
        <p:txBody>
          <a:bodyPr vert="horz" tIns="0" rIns="20574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3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09057" y="3559611"/>
            <a:ext cx="8968809" cy="1932323"/>
          </a:xfrm>
        </p:spPr>
        <p:txBody>
          <a:bodyPr lIns="0" rIns="20574"/>
          <a:lstStyle>
            <a:lvl1pPr marL="0" marR="51435" indent="0" algn="r">
              <a:buNone/>
              <a:defRPr>
                <a:solidFill>
                  <a:schemeClr val="tx1"/>
                </a:solidFill>
              </a:defRPr>
            </a:lvl1pPr>
            <a:lvl2pPr marL="514350" indent="0" algn="ctr">
              <a:buNone/>
            </a:lvl2pPr>
            <a:lvl3pPr marL="1028700" indent="0" algn="ctr">
              <a:buNone/>
            </a:lvl3pPr>
            <a:lvl4pPr marL="1543050" indent="0" algn="ctr">
              <a:buNone/>
            </a:lvl4pPr>
            <a:lvl5pPr marL="2057400" indent="0" algn="ctr">
              <a:buNone/>
            </a:lvl5pPr>
            <a:lvl6pPr marL="2571750" indent="0" algn="ctr">
              <a:buNone/>
            </a:lvl6pPr>
            <a:lvl7pPr marL="3086100" indent="0" algn="ctr">
              <a:buNone/>
            </a:lvl7pPr>
            <a:lvl8pPr marL="3600450" indent="0" algn="ctr">
              <a:buNone/>
            </a:lvl8pPr>
            <a:lvl9pPr marL="41148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B4C93-FDDE-46C8-ABBE-32F7F1E646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C2B33-D292-47E2-8839-0D4B56003F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9716" y="1008170"/>
            <a:ext cx="2349222" cy="574621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50" y="1008170"/>
            <a:ext cx="6873650" cy="574621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790329-3A53-400A-A968-3854595055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9C6E4-D489-4D73-8B43-B902EA5909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5577" y="1451762"/>
            <a:ext cx="8874840" cy="1502171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3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5577" y="2982018"/>
            <a:ext cx="8874840" cy="1664527"/>
          </a:xfrm>
        </p:spPr>
        <p:txBody>
          <a:bodyPr lIns="51435" rIns="51435" anchor="t"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1DDF1-43D1-43F6-B664-53E694C280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776289"/>
            <a:ext cx="9396889" cy="1260211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2050" y="2116983"/>
            <a:ext cx="4611436" cy="4889617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07502" y="2116983"/>
            <a:ext cx="4611436" cy="4889617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1A864-3A9A-415E-BD6F-B521178F41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776289"/>
            <a:ext cx="9396889" cy="1260211"/>
          </a:xfrm>
        </p:spPr>
        <p:txBody>
          <a:bodyPr tIns="51435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49" y="2045497"/>
            <a:ext cx="4613250" cy="726966"/>
          </a:xfrm>
        </p:spPr>
        <p:txBody>
          <a:bodyPr lIns="51435" tIns="0" rIns="51435" bIns="0" anchor="ctr">
            <a:noAutofit/>
          </a:bodyPr>
          <a:lstStyle>
            <a:lvl1pPr marL="0" indent="0">
              <a:buNone/>
              <a:defRPr sz="2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303877" y="2050469"/>
            <a:ext cx="4615062" cy="721995"/>
          </a:xfrm>
        </p:spPr>
        <p:txBody>
          <a:bodyPr lIns="51435" tIns="0" rIns="51435" bIns="0" anchor="ctr"/>
          <a:lstStyle>
            <a:lvl1pPr marL="0" indent="0">
              <a:buNone/>
              <a:defRPr sz="2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22049" y="2772463"/>
            <a:ext cx="4613250" cy="4240085"/>
          </a:xfrm>
        </p:spPr>
        <p:txBody>
          <a:bodyPr tIns="0"/>
          <a:lstStyle>
            <a:lvl1pPr>
              <a:defRPr sz="25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03877" y="2772463"/>
            <a:ext cx="4615062" cy="4240085"/>
          </a:xfrm>
        </p:spPr>
        <p:txBody>
          <a:bodyPr tIns="0"/>
          <a:lstStyle>
            <a:lvl1pPr>
              <a:defRPr sz="25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4B6B41-C3D3-4E2A-872F-342017863C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776289"/>
            <a:ext cx="9483897" cy="1260211"/>
          </a:xfrm>
        </p:spPr>
        <p:txBody>
          <a:bodyPr vert="horz" tIns="51435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41B72-1A4D-46BB-9D70-4E2B46807C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236B76-FE1A-4581-BDFB-92F787444E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3074" y="567097"/>
            <a:ext cx="3132296" cy="1281214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83074" y="1848309"/>
            <a:ext cx="3132296" cy="5040842"/>
          </a:xfrm>
        </p:spPr>
        <p:txBody>
          <a:bodyPr lIns="20574" rIns="20574"/>
          <a:lstStyle>
            <a:lvl1pPr marL="0" indent="0" algn="l">
              <a:buNone/>
              <a:defRPr sz="1600"/>
            </a:lvl1pPr>
            <a:lvl2pPr indent="0" algn="l">
              <a:buNone/>
              <a:defRPr sz="1400"/>
            </a:lvl2pPr>
            <a:lvl3pPr indent="0" algn="l">
              <a:buNone/>
              <a:defRPr sz="1100"/>
            </a:lvl3pPr>
            <a:lvl4pPr indent="0" algn="l">
              <a:buNone/>
              <a:defRPr sz="1000"/>
            </a:lvl4pPr>
            <a:lvl5pPr indent="0" algn="l">
              <a:buNone/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082136" y="1848309"/>
            <a:ext cx="5836802" cy="5040842"/>
          </a:xfrm>
        </p:spPr>
        <p:txBody>
          <a:bodyPr tIns="0"/>
          <a:lstStyle>
            <a:lvl1pPr>
              <a:defRPr sz="3200"/>
            </a:lvl1pPr>
            <a:lvl2pPr>
              <a:defRPr sz="2900"/>
            </a:lvl2pPr>
            <a:lvl3pPr>
              <a:defRPr sz="2700"/>
            </a:lvl3pPr>
            <a:lvl4pPr>
              <a:defRPr sz="23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33A2A-47BF-4C30-8D1C-3AE86B24DD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614785" y="1221706"/>
            <a:ext cx="6003568" cy="4536758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9139443" y="5909394"/>
            <a:ext cx="177497" cy="171389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066" y="1297693"/>
            <a:ext cx="2526719" cy="1744913"/>
          </a:xfrm>
        </p:spPr>
        <p:txBody>
          <a:bodyPr vert="horz" lIns="51435" tIns="51435" rIns="51435" bIns="51435" anchor="b"/>
          <a:lstStyle>
            <a:lvl1pPr algn="l">
              <a:buNone/>
              <a:defRPr sz="23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6066" y="3118867"/>
            <a:ext cx="2523239" cy="2402801"/>
          </a:xfrm>
        </p:spPr>
        <p:txBody>
          <a:bodyPr lIns="72009" rIns="51435" bIns="51435" anchor="t"/>
          <a:lstStyle>
            <a:lvl1pPr marL="0" indent="0" algn="l">
              <a:spcBef>
                <a:spcPts val="281"/>
              </a:spcBef>
              <a:buFontTx/>
              <a:buNone/>
              <a:defRPr sz="15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222873" y="7008171"/>
            <a:ext cx="696066" cy="402567"/>
          </a:xfrm>
        </p:spPr>
        <p:txBody>
          <a:bodyPr/>
          <a:lstStyle/>
          <a:p>
            <a:pPr>
              <a:defRPr/>
            </a:pPr>
            <a:fld id="{1650FD14-8D03-406A-9F69-1BBE186AB8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980219" y="1322523"/>
            <a:ext cx="5272699" cy="4335124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6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0876" y="6413071"/>
            <a:ext cx="10462740" cy="11481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870" tIns="51435" rIns="102870" bIns="5143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002973" y="6857646"/>
            <a:ext cx="5438015" cy="70361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870" tIns="51435" rIns="102870" bIns="5143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0876" y="-7877"/>
            <a:ext cx="10462740" cy="11481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870" tIns="51435" rIns="102870" bIns="5143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002973" y="-7876"/>
            <a:ext cx="5438015" cy="70361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870" tIns="51435" rIns="102870" bIns="5143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22050" y="776289"/>
            <a:ext cx="9396889" cy="1260211"/>
          </a:xfrm>
          <a:prstGeom prst="rect">
            <a:avLst/>
          </a:prstGeom>
        </p:spPr>
        <p:txBody>
          <a:bodyPr vert="horz" lIns="0" tIns="51435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522050" y="2133957"/>
            <a:ext cx="9396889" cy="4839208"/>
          </a:xfrm>
          <a:prstGeom prst="rect">
            <a:avLst/>
          </a:prstGeom>
        </p:spPr>
        <p:txBody>
          <a:bodyPr vert="horz" lIns="102870" tIns="51435" rIns="102870" bIns="51435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522049" y="7008171"/>
            <a:ext cx="2436231" cy="40256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045288" y="7008171"/>
            <a:ext cx="3828362" cy="40256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9048856" y="7008171"/>
            <a:ext cx="870082" cy="402567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BA590E0-6E71-4D0C-9A86-7E9EE791A1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21714" y="223164"/>
            <a:ext cx="10482720" cy="7158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283" r:id="rId7"/>
    <p:sldLayoutId id="2147484284" r:id="rId8"/>
    <p:sldLayoutId id="2147484285" r:id="rId9"/>
    <p:sldLayoutId id="2147484286" r:id="rId10"/>
    <p:sldLayoutId id="2147484287" r:id="rId11"/>
  </p:sldLayoutIdLst>
  <p:txStyles>
    <p:titleStyle>
      <a:lvl1pPr algn="l" rtl="0" eaLnBrk="1" latinLnBrk="0" hangingPunct="1">
        <a:spcBef>
          <a:spcPct val="0"/>
        </a:spcBef>
        <a:buNone/>
        <a:defRPr kumimoji="0" sz="56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08610" indent="-30861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77749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77749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37310" indent="-236601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36601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1954530" indent="-236601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indent="-20574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68880" indent="-205740" algn="l" rtl="0" eaLnBrk="1" latinLnBrk="0" hangingPunct="1">
        <a:spcBef>
          <a:spcPct val="20000"/>
        </a:spcBef>
        <a:buClr>
          <a:schemeClr val="tx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777490" indent="-20574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____Microsoft_Office_Word_97_-_20032.doc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-206696" y="-7794"/>
            <a:ext cx="9537700" cy="667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 defTabSz="1025525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 defTabSz="1025525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 defTabSz="1025525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 defTabSz="1025525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 defTabSz="1025525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10255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10255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10255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10255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600" i="0"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ru-RU" sz="1800" i="0"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ru-RU" sz="1800" i="0"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ru-RU" sz="1800" i="0">
              <a:latin typeface="Times New Roman" panose="02020603050405020304" pitchFamily="18" charset="0"/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95958" y="396255"/>
            <a:ext cx="9649072" cy="63362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02809" tIns="51404" rIns="102809" bIns="51404">
            <a:spAutoFit/>
          </a:bodyPr>
          <a:lstStyle>
            <a:lvl1pPr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ОТЧЕТ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 </a:t>
            </a:r>
            <a:r>
              <a:rPr lang="ru-RU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исполнении бюджета </a:t>
            </a: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Парамоновского  </a:t>
            </a:r>
            <a:r>
              <a:rPr lang="ru-RU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сельского поселения </a:t>
            </a: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Морозовского района </a:t>
            </a:r>
            <a:endParaRPr lang="ru-RU" sz="54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Ростовской области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за </a:t>
            </a: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2024 </a:t>
            </a:r>
            <a:r>
              <a:rPr lang="ru-RU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год</a:t>
            </a:r>
            <a:endParaRPr lang="ru-RU" sz="5400" b="0" i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main_1250859693.jpg"/>
          <p:cNvPicPr>
            <a:picLocks noChangeAspect="1"/>
          </p:cNvPicPr>
          <p:nvPr/>
        </p:nvPicPr>
        <p:blipFill>
          <a:blip r:embed="rId2" cstate="print">
            <a:lum bright="40000"/>
          </a:blip>
          <a:stretch>
            <a:fillRect/>
          </a:stretch>
        </p:blipFill>
        <p:spPr>
          <a:xfrm>
            <a:off x="897242" y="2677940"/>
            <a:ext cx="8619275" cy="4226949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78690630"/>
              </p:ext>
            </p:extLst>
          </p:nvPr>
        </p:nvGraphicFramePr>
        <p:xfrm>
          <a:off x="251941" y="2628502"/>
          <a:ext cx="10245317" cy="4631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068366" y="630084"/>
            <a:ext cx="5674318" cy="15196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 wrap="square" lIns="102870" tIns="51435" rIns="102870" bIns="51435">
            <a:spAutoFit/>
          </a:bodyPr>
          <a:lstStyle/>
          <a:p>
            <a:pPr algn="ctr"/>
            <a:r>
              <a:rPr lang="ru-RU" sz="2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Динамика расходов бюджета Парамоновского сельского поселения</a:t>
            </a:r>
          </a:p>
          <a:p>
            <a:pPr algn="ctr"/>
            <a:r>
              <a:rPr lang="ru-RU" sz="2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Морозовского района</a:t>
            </a:r>
          </a:p>
          <a:p>
            <a:pPr algn="ctr"/>
            <a:r>
              <a:rPr lang="ru-RU" sz="2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на культуру </a:t>
            </a:r>
            <a:endParaRPr lang="ru-RU" sz="23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1587" y="2113396"/>
            <a:ext cx="1304396" cy="350096"/>
          </a:xfrm>
          <a:prstGeom prst="rect">
            <a:avLst/>
          </a:prstGeom>
        </p:spPr>
        <p:txBody>
          <a:bodyPr wrap="none" lIns="102870" tIns="51435" rIns="102870" bIns="51435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тыс.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рублей</a:t>
            </a:r>
            <a:endParaRPr lang="ru-RU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Рисунок 12" descr="newspic_bi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950" y="4932759"/>
            <a:ext cx="2304256" cy="2304256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7106" name="Picture 2" descr="новый  год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467966" y="468263"/>
            <a:ext cx="3960440" cy="2160240"/>
          </a:xfrm>
          <a:prstGeom prst="rect">
            <a:avLst/>
          </a:prstGeom>
          <a:noFill/>
        </p:spPr>
      </p:pic>
      <p:pic>
        <p:nvPicPr>
          <p:cNvPr id="2" name="Picture 2" descr="\\Gamaunova\папка обмена\фото\финал.JP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8316838" y="5580831"/>
            <a:ext cx="1934424" cy="16136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7267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9" descr="30%"/>
          <p:cNvSpPr>
            <a:spLocks noChangeArrowheads="1"/>
          </p:cNvSpPr>
          <p:nvPr/>
        </p:nvSpPr>
        <p:spPr bwMode="auto">
          <a:xfrm>
            <a:off x="395958" y="3054207"/>
            <a:ext cx="9577064" cy="11194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2809" tIns="51404" rIns="102809" bIns="51404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6600" dirty="0">
                <a:solidFill>
                  <a:srgbClr val="D82884"/>
                </a:solidFill>
                <a:latin typeface="Times New Roman" panose="02020603050405020304" pitchFamily="18" charset="0"/>
              </a:rPr>
              <a:t>Благодарю за внимание!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745663" y="7056438"/>
            <a:ext cx="520700" cy="403225"/>
          </a:xfrm>
        </p:spPr>
        <p:txBody>
          <a:bodyPr>
            <a:normAutofit/>
          </a:bodyPr>
          <a:lstStyle>
            <a:lvl1pPr eaLnBrk="0" hangingPunct="0">
              <a:defRPr sz="1600"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fld id="{397D958F-F31E-48D1-9943-793577B3D08E}" type="slidenum">
              <a:rPr lang="en-US" sz="2000" smtClean="0">
                <a:solidFill>
                  <a:srgbClr val="B5A78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" panose="02040604050505020304" pitchFamily="18" charset="0"/>
              </a:rPr>
              <a:pPr eaLnBrk="1" hangingPunct="1">
                <a:lnSpc>
                  <a:spcPct val="90000"/>
                </a:lnSpc>
                <a:defRPr/>
              </a:pPr>
              <a:t>2</a:t>
            </a:fld>
            <a:endParaRPr lang="en-US" sz="2000" smtClean="0">
              <a:solidFill>
                <a:srgbClr val="B5A78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25" name="Rectangle 4"/>
          <p:cNvSpPr txBox="1">
            <a:spLocks noChangeArrowheads="1"/>
          </p:cNvSpPr>
          <p:nvPr/>
        </p:nvSpPr>
        <p:spPr bwMode="auto">
          <a:xfrm>
            <a:off x="0" y="324247"/>
            <a:ext cx="10440988" cy="216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799" tIns="51399" rIns="102799" bIns="51399" anchor="ctr"/>
          <a:lstStyle/>
          <a:p>
            <a:pPr marL="501498" indent="-501498" algn="ctr" eaLnBrk="1" hangingPunct="1">
              <a:lnSpc>
                <a:spcPct val="80000"/>
              </a:lnSpc>
              <a:defRPr/>
            </a:pPr>
            <a:endParaRPr lang="ru-RU" sz="2700" b="0" i="0" kern="0" dirty="0">
              <a:solidFill>
                <a:prstClr val="black"/>
              </a:solidFill>
              <a:latin typeface="Corbel"/>
              <a:cs typeface="Arial" charset="0"/>
            </a:endParaRPr>
          </a:p>
          <a:p>
            <a:pPr marL="501498" indent="-501498" algn="ctr" eaLnBrk="1" hangingPunct="1">
              <a:lnSpc>
                <a:spcPct val="80000"/>
              </a:lnSpc>
              <a:defRPr/>
            </a:pPr>
            <a:endParaRPr lang="ru-RU" sz="2700" b="0" i="0" kern="0" dirty="0">
              <a:solidFill>
                <a:prstClr val="black"/>
              </a:solidFill>
              <a:latin typeface="Corbel"/>
              <a:cs typeface="Arial" charset="0"/>
            </a:endParaRPr>
          </a:p>
          <a:p>
            <a:pPr marL="501498" indent="-501498" algn="ctr" eaLnBrk="1" hangingPunct="1">
              <a:lnSpc>
                <a:spcPct val="80000"/>
              </a:lnSpc>
              <a:defRPr/>
            </a:pPr>
            <a:r>
              <a:rPr lang="ru-RU" sz="2700" i="0" kern="0" dirty="0">
                <a:solidFill>
                  <a:srgbClr val="FF0000"/>
                </a:solidFill>
                <a:latin typeface="Corbel"/>
                <a:cs typeface="Arial" charset="0"/>
              </a:rPr>
              <a:t>Основные показатели исполнения бюджета поселения за </a:t>
            </a:r>
            <a:r>
              <a:rPr lang="ru-RU" sz="2700" i="0" kern="0" dirty="0" smtClean="0">
                <a:solidFill>
                  <a:srgbClr val="FF0000"/>
                </a:solidFill>
                <a:latin typeface="Corbel"/>
                <a:cs typeface="Arial" charset="0"/>
              </a:rPr>
              <a:t>2024 </a:t>
            </a:r>
            <a:r>
              <a:rPr lang="ru-RU" sz="2700" i="0" kern="0" dirty="0">
                <a:solidFill>
                  <a:srgbClr val="FF0000"/>
                </a:solidFill>
                <a:latin typeface="Corbel"/>
                <a:cs typeface="Arial" charset="0"/>
              </a:rPr>
              <a:t>год</a:t>
            </a:r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09829475"/>
              </p:ext>
            </p:extLst>
          </p:nvPr>
        </p:nvGraphicFramePr>
        <p:xfrm>
          <a:off x="611188" y="900113"/>
          <a:ext cx="9217025" cy="2701926"/>
        </p:xfrm>
        <a:graphic>
          <a:graphicData uri="http://schemas.openxmlformats.org/drawingml/2006/table">
            <a:tbl>
              <a:tblPr/>
              <a:tblGrid>
                <a:gridCol w="3888433"/>
                <a:gridCol w="1872208"/>
                <a:gridCol w="1728192"/>
                <a:gridCol w="1728192"/>
              </a:tblGrid>
              <a:tr h="37730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Доходная часть бюджета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8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6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 на 2024 год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на 01.01.2025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исполнения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</a:tr>
              <a:tr h="4179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Общий объем доходов, всего: 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15754,8</a:t>
                      </a:r>
                      <a:endParaRPr lang="ru-RU" sz="17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15791,6</a:t>
                      </a:r>
                      <a:endParaRPr lang="ru-RU" sz="17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100,2%</a:t>
                      </a:r>
                      <a:endParaRPr lang="ru-RU" sz="17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179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т.ч. 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 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5444,0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5480,8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100,7%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</a:tr>
              <a:tr h="5524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т.ч. безвозмездные поступления 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10310,8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10310,8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62266129"/>
              </p:ext>
            </p:extLst>
          </p:nvPr>
        </p:nvGraphicFramePr>
        <p:xfrm>
          <a:off x="683990" y="3492599"/>
          <a:ext cx="9217024" cy="3440749"/>
        </p:xfrm>
        <a:graphic>
          <a:graphicData uri="http://schemas.openxmlformats.org/drawingml/2006/table">
            <a:tbl>
              <a:tblPr/>
              <a:tblGrid>
                <a:gridCol w="3816424"/>
                <a:gridCol w="1944216"/>
                <a:gridCol w="1728192"/>
                <a:gridCol w="1728192"/>
              </a:tblGrid>
              <a:tr h="792187">
                <a:tc grid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Расходная часть бюджета</a:t>
                      </a:r>
                    </a:p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909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план на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Фактическое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на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01.01.2025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исполнения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</a:tr>
              <a:tr h="66511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Общий объём расходов, всего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15227,4</a:t>
                      </a:r>
                      <a:endParaRPr lang="ru-RU" sz="17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15220,6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7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ч. за счет собственных средств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15227,4</a:t>
                      </a:r>
                      <a:endParaRPr lang="ru-RU" sz="17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15220,6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7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</a:tr>
              <a:tr h="4884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Дефицит(-) Профицит(+)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-527,4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-571,0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80,6%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2"/>
          <p:cNvSpPr txBox="1">
            <a:spLocks noChangeArrowheads="1"/>
          </p:cNvSpPr>
          <p:nvPr/>
        </p:nvSpPr>
        <p:spPr bwMode="auto">
          <a:xfrm>
            <a:off x="566738" y="490538"/>
            <a:ext cx="9415462" cy="319087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2809" tIns="51404" rIns="102809" bIns="51404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ru-RU" sz="1400" i="0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СТРУКТУРА ДОХОД</a:t>
            </a:r>
            <a:r>
              <a:rPr lang="ru-RU" sz="1400" i="0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ОВ </a:t>
            </a:r>
            <a:r>
              <a:rPr lang="ru-RU" sz="1400" i="0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БЮДЖЕТА </a:t>
            </a:r>
            <a:r>
              <a:rPr lang="ru-RU" sz="1400" i="0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ПАРАМОНОВСКОГО СЕЛЬСКОГО </a:t>
            </a:r>
            <a:r>
              <a:rPr lang="ru-RU" sz="1400" i="0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ПОСЕЛЕНИЯ  ЗА</a:t>
            </a:r>
            <a:r>
              <a:rPr lang="ru-RU" sz="1400" i="0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ru-RU" sz="1400" i="0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2024год</a:t>
            </a:r>
            <a:endParaRPr lang="ru-RU" sz="1400" i="0" dirty="0">
              <a:ln>
                <a:solidFill>
                  <a:schemeClr val="accent4">
                    <a:lumMod val="75000"/>
                  </a:schemeClr>
                </a:solidFill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366838" y="7285038"/>
            <a:ext cx="44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400" i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400" b="0" i="0">
              <a:latin typeface="Times New Roman" panose="02020603050405020304" pitchFamily="18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139825" y="7410450"/>
            <a:ext cx="2857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900" b="0" i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400" b="0" i="0">
              <a:latin typeface="Times New Roman" panose="02020603050405020304" pitchFamily="18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42875" y="6734175"/>
            <a:ext cx="9805988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1400" i="0" dirty="0">
                <a:latin typeface="Times New Roman" panose="02020603050405020304" pitchFamily="18" charset="0"/>
              </a:rPr>
              <a:t>    Фактическое исполнение           План </a:t>
            </a:r>
            <a:r>
              <a:rPr lang="ru-RU" sz="1400" i="0" dirty="0" smtClean="0">
                <a:latin typeface="Times New Roman" panose="02020603050405020304" pitchFamily="18" charset="0"/>
              </a:rPr>
              <a:t>2024 </a:t>
            </a:r>
            <a:r>
              <a:rPr lang="ru-RU" sz="1400" i="0" dirty="0">
                <a:latin typeface="Times New Roman" panose="02020603050405020304" pitchFamily="18" charset="0"/>
              </a:rPr>
              <a:t>года                   Отклонение</a:t>
            </a:r>
            <a:r>
              <a:rPr lang="en-US" sz="1400" i="0" dirty="0">
                <a:latin typeface="Times New Roman" panose="02020603050405020304" pitchFamily="18" charset="0"/>
              </a:rPr>
              <a:t> </a:t>
            </a:r>
            <a:r>
              <a:rPr lang="ru-RU" sz="1400" i="0" dirty="0">
                <a:latin typeface="Times New Roman" panose="02020603050405020304" pitchFamily="18" charset="0"/>
              </a:rPr>
              <a:t>от плана          % исполнения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9496425" y="-30163"/>
            <a:ext cx="985838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400" b="0">
              <a:latin typeface="Times New Roman" panose="02020603050405020304" pitchFamily="18" charset="0"/>
            </a:endParaRPr>
          </a:p>
        </p:txBody>
      </p: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0" y="756295"/>
            <a:ext cx="9958387" cy="6519862"/>
            <a:chOff x="48" y="391"/>
            <a:chExt cx="5587" cy="3725"/>
          </a:xfrm>
        </p:grpSpPr>
        <p:sp>
          <p:nvSpPr>
            <p:cNvPr id="14351" name="Text Box 8"/>
            <p:cNvSpPr txBox="1">
              <a:spLocks noChangeArrowheads="1"/>
            </p:cNvSpPr>
            <p:nvPr/>
          </p:nvSpPr>
          <p:spPr bwMode="auto">
            <a:xfrm>
              <a:off x="4848" y="624"/>
              <a:ext cx="75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1400">
                  <a:latin typeface="Times New Roman" panose="02020603050405020304" pitchFamily="18" charset="0"/>
                </a:rPr>
                <a:t>тыс.рублей</a:t>
              </a:r>
            </a:p>
          </p:txBody>
        </p:sp>
        <p:sp>
          <p:nvSpPr>
            <p:cNvPr id="14352" name="Rectangle 9"/>
            <p:cNvSpPr>
              <a:spLocks noChangeArrowheads="1"/>
            </p:cNvSpPr>
            <p:nvPr/>
          </p:nvSpPr>
          <p:spPr bwMode="auto">
            <a:xfrm>
              <a:off x="3619" y="39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53" name="Rectangle 10"/>
            <p:cNvSpPr>
              <a:spLocks noChangeArrowheads="1"/>
            </p:cNvSpPr>
            <p:nvPr/>
          </p:nvSpPr>
          <p:spPr bwMode="auto">
            <a:xfrm>
              <a:off x="1643" y="471"/>
              <a:ext cx="3211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                                                                                                                                                                                                                                    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54" name="Rectangle 11"/>
            <p:cNvSpPr>
              <a:spLocks noChangeArrowheads="1"/>
            </p:cNvSpPr>
            <p:nvPr/>
          </p:nvSpPr>
          <p:spPr bwMode="auto">
            <a:xfrm>
              <a:off x="4988" y="471"/>
              <a:ext cx="365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  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55" name="Rectangle 12"/>
            <p:cNvSpPr>
              <a:spLocks noChangeArrowheads="1"/>
            </p:cNvSpPr>
            <p:nvPr/>
          </p:nvSpPr>
          <p:spPr bwMode="auto">
            <a:xfrm>
              <a:off x="48" y="849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56" name="Rectangle 13"/>
            <p:cNvSpPr>
              <a:spLocks noChangeArrowheads="1"/>
            </p:cNvSpPr>
            <p:nvPr/>
          </p:nvSpPr>
          <p:spPr bwMode="auto">
            <a:xfrm>
              <a:off x="3347" y="664"/>
              <a:ext cx="22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12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57" name="Rectangle 14"/>
            <p:cNvSpPr>
              <a:spLocks noChangeArrowheads="1"/>
            </p:cNvSpPr>
            <p:nvPr/>
          </p:nvSpPr>
          <p:spPr bwMode="auto">
            <a:xfrm>
              <a:off x="1104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58" name="Rectangle 15"/>
            <p:cNvSpPr>
              <a:spLocks noChangeArrowheads="1"/>
            </p:cNvSpPr>
            <p:nvPr/>
          </p:nvSpPr>
          <p:spPr bwMode="auto">
            <a:xfrm>
              <a:off x="3530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59" name="Rectangle 16"/>
            <p:cNvSpPr>
              <a:spLocks noChangeArrowheads="1"/>
            </p:cNvSpPr>
            <p:nvPr/>
          </p:nvSpPr>
          <p:spPr bwMode="auto">
            <a:xfrm>
              <a:off x="3616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0" name="Rectangle 17"/>
            <p:cNvSpPr>
              <a:spLocks noChangeArrowheads="1"/>
            </p:cNvSpPr>
            <p:nvPr/>
          </p:nvSpPr>
          <p:spPr bwMode="auto">
            <a:xfrm>
              <a:off x="3866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1" name="Rectangle 18"/>
            <p:cNvSpPr>
              <a:spLocks noChangeArrowheads="1"/>
            </p:cNvSpPr>
            <p:nvPr/>
          </p:nvSpPr>
          <p:spPr bwMode="auto">
            <a:xfrm>
              <a:off x="4117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2" name="Rectangle 19"/>
            <p:cNvSpPr>
              <a:spLocks noChangeArrowheads="1"/>
            </p:cNvSpPr>
            <p:nvPr/>
          </p:nvSpPr>
          <p:spPr bwMode="auto">
            <a:xfrm>
              <a:off x="4368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3" name="Rectangle 20"/>
            <p:cNvSpPr>
              <a:spLocks noChangeArrowheads="1"/>
            </p:cNvSpPr>
            <p:nvPr/>
          </p:nvSpPr>
          <p:spPr bwMode="auto">
            <a:xfrm>
              <a:off x="4619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4" name="Rectangle 21"/>
            <p:cNvSpPr>
              <a:spLocks noChangeArrowheads="1"/>
            </p:cNvSpPr>
            <p:nvPr/>
          </p:nvSpPr>
          <p:spPr bwMode="auto">
            <a:xfrm>
              <a:off x="2795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5" name="Rectangle 22"/>
            <p:cNvSpPr>
              <a:spLocks noChangeArrowheads="1"/>
            </p:cNvSpPr>
            <p:nvPr/>
          </p:nvSpPr>
          <p:spPr bwMode="auto">
            <a:xfrm>
              <a:off x="2880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6" name="Rectangle 23"/>
            <p:cNvSpPr>
              <a:spLocks noChangeArrowheads="1"/>
            </p:cNvSpPr>
            <p:nvPr/>
          </p:nvSpPr>
          <p:spPr bwMode="auto">
            <a:xfrm>
              <a:off x="3131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7" name="Rectangle 24"/>
            <p:cNvSpPr>
              <a:spLocks noChangeArrowheads="1"/>
            </p:cNvSpPr>
            <p:nvPr/>
          </p:nvSpPr>
          <p:spPr bwMode="auto">
            <a:xfrm>
              <a:off x="3383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8" name="Rectangle 25"/>
            <p:cNvSpPr>
              <a:spLocks noChangeArrowheads="1"/>
            </p:cNvSpPr>
            <p:nvPr/>
          </p:nvSpPr>
          <p:spPr bwMode="auto">
            <a:xfrm>
              <a:off x="3634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69" name="Rectangle 26"/>
            <p:cNvSpPr>
              <a:spLocks noChangeArrowheads="1"/>
            </p:cNvSpPr>
            <p:nvPr/>
          </p:nvSpPr>
          <p:spPr bwMode="auto">
            <a:xfrm>
              <a:off x="3885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70" name="Rectangle 27"/>
            <p:cNvSpPr>
              <a:spLocks noChangeArrowheads="1"/>
            </p:cNvSpPr>
            <p:nvPr/>
          </p:nvSpPr>
          <p:spPr bwMode="auto">
            <a:xfrm>
              <a:off x="4135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71" name="Rectangle 28"/>
            <p:cNvSpPr>
              <a:spLocks noChangeArrowheads="1"/>
            </p:cNvSpPr>
            <p:nvPr/>
          </p:nvSpPr>
          <p:spPr bwMode="auto">
            <a:xfrm>
              <a:off x="4387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72" name="Rectangle 29"/>
            <p:cNvSpPr>
              <a:spLocks noChangeArrowheads="1"/>
            </p:cNvSpPr>
            <p:nvPr/>
          </p:nvSpPr>
          <p:spPr bwMode="auto">
            <a:xfrm>
              <a:off x="4638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700" i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73" name="Text Box 30"/>
            <p:cNvSpPr txBox="1">
              <a:spLocks noChangeArrowheads="1"/>
            </p:cNvSpPr>
            <p:nvPr/>
          </p:nvSpPr>
          <p:spPr bwMode="auto">
            <a:xfrm>
              <a:off x="1728" y="482"/>
              <a:ext cx="2286" cy="45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02870" tIns="51435" rIns="102870" bIns="51435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1800" i="0" dirty="0">
                  <a:latin typeface="Times New Roman" panose="02020603050405020304" pitchFamily="18" charset="0"/>
                </a:rPr>
                <a:t>ВСЕГО </a:t>
              </a:r>
              <a:r>
                <a:rPr lang="ru-RU" sz="1800" i="0" dirty="0" smtClean="0">
                  <a:latin typeface="Times New Roman" panose="02020603050405020304" pitchFamily="18" charset="0"/>
                </a:rPr>
                <a:t>ДОХОДОВ</a:t>
              </a:r>
            </a:p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1800" i="0" dirty="0" smtClean="0">
                  <a:latin typeface="Times New Roman" panose="02020603050405020304" pitchFamily="18" charset="0"/>
                </a:rPr>
                <a:t>15 791,6</a:t>
              </a:r>
              <a:endParaRPr lang="ru-RU" sz="1800" i="0" dirty="0">
                <a:latin typeface="Times New Roman" panose="02020603050405020304" pitchFamily="18" charset="0"/>
              </a:endParaRPr>
            </a:p>
          </p:txBody>
        </p:sp>
        <p:sp>
          <p:nvSpPr>
            <p:cNvPr id="14374" name="Text Box 31"/>
            <p:cNvSpPr txBox="1">
              <a:spLocks noChangeArrowheads="1"/>
            </p:cNvSpPr>
            <p:nvPr/>
          </p:nvSpPr>
          <p:spPr bwMode="auto">
            <a:xfrm>
              <a:off x="1718" y="945"/>
              <a:ext cx="2286" cy="221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102870" tIns="51435" rIns="102870" bIns="51435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1800" i="0" dirty="0" smtClean="0">
                  <a:latin typeface="Times New Roman" panose="02020603050405020304" pitchFamily="18" charset="0"/>
                </a:rPr>
                <a:t>15 754,8</a:t>
              </a:r>
              <a:endParaRPr lang="ru-RU" sz="1800" i="0" dirty="0">
                <a:latin typeface="Times New Roman" panose="02020603050405020304" pitchFamily="18" charset="0"/>
              </a:endParaRPr>
            </a:p>
          </p:txBody>
        </p:sp>
        <p:sp>
          <p:nvSpPr>
            <p:cNvPr id="14375" name="Text Box 32"/>
            <p:cNvSpPr txBox="1">
              <a:spLocks noChangeArrowheads="1"/>
            </p:cNvSpPr>
            <p:nvPr/>
          </p:nvSpPr>
          <p:spPr bwMode="auto">
            <a:xfrm>
              <a:off x="223" y="1768"/>
              <a:ext cx="2256" cy="73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000" i="0" dirty="0">
                  <a:latin typeface="Times New Roman" panose="02020603050405020304" pitchFamily="18" charset="0"/>
                </a:rPr>
                <a:t>Безвозмездные </a:t>
              </a:r>
            </a:p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000" i="0" dirty="0">
                  <a:latin typeface="Times New Roman" panose="02020603050405020304" pitchFamily="18" charset="0"/>
                </a:rPr>
                <a:t>поступления</a:t>
              </a:r>
            </a:p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1800" i="0" dirty="0" smtClean="0">
                  <a:latin typeface="Times New Roman" panose="02020603050405020304" pitchFamily="18" charset="0"/>
                </a:rPr>
                <a:t>10 310,8</a:t>
              </a:r>
              <a:endParaRPr lang="ru-RU" sz="1800" i="0" dirty="0">
                <a:latin typeface="Times New Roman" panose="02020603050405020304" pitchFamily="18" charset="0"/>
              </a:endParaRPr>
            </a:p>
          </p:txBody>
        </p:sp>
        <p:sp>
          <p:nvSpPr>
            <p:cNvPr id="14376" name="Text Box 33"/>
            <p:cNvSpPr txBox="1">
              <a:spLocks noChangeArrowheads="1"/>
            </p:cNvSpPr>
            <p:nvPr/>
          </p:nvSpPr>
          <p:spPr bwMode="auto">
            <a:xfrm>
              <a:off x="223" y="2467"/>
              <a:ext cx="2256" cy="221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102870" tIns="51435" rIns="102870" bIns="51435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1800" i="0" dirty="0" smtClean="0">
                  <a:latin typeface="Times New Roman" panose="02020603050405020304" pitchFamily="18" charset="0"/>
                </a:rPr>
                <a:t>10 310,8</a:t>
              </a:r>
              <a:endParaRPr lang="ru-RU" sz="1800" i="0" dirty="0">
                <a:latin typeface="Times New Roman" panose="02020603050405020304" pitchFamily="18" charset="0"/>
              </a:endParaRPr>
            </a:p>
          </p:txBody>
        </p:sp>
        <p:sp>
          <p:nvSpPr>
            <p:cNvPr id="14377" name="Text Box 35"/>
            <p:cNvSpPr txBox="1">
              <a:spLocks noChangeArrowheads="1"/>
            </p:cNvSpPr>
            <p:nvPr/>
          </p:nvSpPr>
          <p:spPr bwMode="auto">
            <a:xfrm>
              <a:off x="3379" y="1797"/>
              <a:ext cx="2256" cy="728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000" i="0" dirty="0">
                  <a:latin typeface="Times New Roman" panose="02020603050405020304" pitchFamily="18" charset="0"/>
                </a:rPr>
                <a:t>Налоговые и неналоговые</a:t>
              </a:r>
              <a:r>
                <a:rPr lang="ru-RU" sz="1800" i="0" dirty="0">
                  <a:latin typeface="Times New Roman" panose="02020603050405020304" pitchFamily="18" charset="0"/>
                </a:rPr>
                <a:t> </a:t>
              </a:r>
              <a:r>
                <a:rPr lang="ru-RU" sz="2000" i="0" dirty="0">
                  <a:latin typeface="Times New Roman" panose="02020603050405020304" pitchFamily="18" charset="0"/>
                </a:rPr>
                <a:t>доходы</a:t>
              </a:r>
            </a:p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ru-RU" sz="600" i="0" dirty="0">
                <a:latin typeface="Times New Roman" panose="02020603050405020304" pitchFamily="18" charset="0"/>
              </a:endParaRPr>
            </a:p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1800" i="0" dirty="0" smtClean="0">
                  <a:latin typeface="Times New Roman" panose="02020603050405020304" pitchFamily="18" charset="0"/>
                </a:rPr>
                <a:t>5 480,8</a:t>
              </a:r>
              <a:endParaRPr lang="ru-RU" sz="1800" i="0" dirty="0">
                <a:latin typeface="Times New Roman" panose="02020603050405020304" pitchFamily="18" charset="0"/>
              </a:endParaRPr>
            </a:p>
          </p:txBody>
        </p:sp>
        <p:sp>
          <p:nvSpPr>
            <p:cNvPr id="14378" name="AutoShape 38"/>
            <p:cNvSpPr>
              <a:spLocks noChangeArrowheads="1"/>
            </p:cNvSpPr>
            <p:nvPr/>
          </p:nvSpPr>
          <p:spPr bwMode="auto">
            <a:xfrm>
              <a:off x="748" y="3022"/>
              <a:ext cx="1152" cy="672"/>
            </a:xfrm>
            <a:prstGeom prst="can">
              <a:avLst>
                <a:gd name="adj" fmla="val 25000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2870" tIns="51435" rIns="102870" bIns="51435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1400" i="0" dirty="0">
                  <a:latin typeface="Times New Roman" panose="02020603050405020304" pitchFamily="18" charset="0"/>
                </a:rPr>
                <a:t>УДЕЛЬНЫЙ ВЕС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1600" i="0" dirty="0" smtClean="0">
                  <a:latin typeface="Times New Roman" panose="02020603050405020304" pitchFamily="18" charset="0"/>
                </a:rPr>
                <a:t>65,3%</a:t>
              </a:r>
              <a:endParaRPr lang="ru-RU" sz="1600" i="0" dirty="0">
                <a:latin typeface="Times New Roman" panose="02020603050405020304" pitchFamily="18" charset="0"/>
              </a:endParaRPr>
            </a:p>
          </p:txBody>
        </p:sp>
        <p:sp>
          <p:nvSpPr>
            <p:cNvPr id="14379" name="Rectangle 39"/>
            <p:cNvSpPr>
              <a:spLocks noChangeArrowheads="1"/>
            </p:cNvSpPr>
            <p:nvPr/>
          </p:nvSpPr>
          <p:spPr bwMode="auto">
            <a:xfrm>
              <a:off x="657" y="4020"/>
              <a:ext cx="33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2870" tIns="51435" rIns="102870" bIns="51435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18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80" name="Rectangle 40"/>
            <p:cNvSpPr>
              <a:spLocks noChangeArrowheads="1"/>
            </p:cNvSpPr>
            <p:nvPr/>
          </p:nvSpPr>
          <p:spPr bwMode="auto">
            <a:xfrm>
              <a:off x="1791" y="4020"/>
              <a:ext cx="336" cy="9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2870" tIns="51435" rIns="102870" bIns="51435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18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81" name="Rectangle 41"/>
            <p:cNvSpPr>
              <a:spLocks noChangeArrowheads="1"/>
            </p:cNvSpPr>
            <p:nvPr/>
          </p:nvSpPr>
          <p:spPr bwMode="auto">
            <a:xfrm>
              <a:off x="4286" y="4020"/>
              <a:ext cx="336" cy="9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2870" tIns="51435" rIns="102870" bIns="51435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18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82" name="Line 42"/>
            <p:cNvSpPr>
              <a:spLocks noChangeShapeType="1"/>
            </p:cNvSpPr>
            <p:nvPr/>
          </p:nvSpPr>
          <p:spPr bwMode="auto">
            <a:xfrm>
              <a:off x="1104" y="1632"/>
              <a:ext cx="34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83" name="Line 44"/>
            <p:cNvSpPr>
              <a:spLocks noChangeShapeType="1"/>
            </p:cNvSpPr>
            <p:nvPr/>
          </p:nvSpPr>
          <p:spPr bwMode="auto">
            <a:xfrm>
              <a:off x="1104" y="163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84" name="Line 45"/>
            <p:cNvSpPr>
              <a:spLocks noChangeShapeType="1"/>
            </p:cNvSpPr>
            <p:nvPr/>
          </p:nvSpPr>
          <p:spPr bwMode="auto">
            <a:xfrm>
              <a:off x="4560" y="163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85" name="Line 46"/>
            <p:cNvSpPr>
              <a:spLocks noChangeShapeType="1"/>
            </p:cNvSpPr>
            <p:nvPr/>
          </p:nvSpPr>
          <p:spPr bwMode="auto">
            <a:xfrm>
              <a:off x="412" y="3022"/>
              <a:ext cx="0" cy="3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86" name="Line 47"/>
            <p:cNvSpPr>
              <a:spLocks noChangeShapeType="1"/>
            </p:cNvSpPr>
            <p:nvPr/>
          </p:nvSpPr>
          <p:spPr bwMode="auto">
            <a:xfrm>
              <a:off x="3696" y="3022"/>
              <a:ext cx="0" cy="3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87" name="Line 48"/>
            <p:cNvSpPr>
              <a:spLocks noChangeShapeType="1"/>
            </p:cNvSpPr>
            <p:nvPr/>
          </p:nvSpPr>
          <p:spPr bwMode="auto">
            <a:xfrm>
              <a:off x="412" y="34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88" name="Line 49"/>
            <p:cNvSpPr>
              <a:spLocks noChangeShapeType="1"/>
            </p:cNvSpPr>
            <p:nvPr/>
          </p:nvSpPr>
          <p:spPr bwMode="auto">
            <a:xfrm flipH="1">
              <a:off x="3696" y="34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89" name="Rectangle 50"/>
            <p:cNvSpPr>
              <a:spLocks noChangeArrowheads="1"/>
            </p:cNvSpPr>
            <p:nvPr/>
          </p:nvSpPr>
          <p:spPr bwMode="auto">
            <a:xfrm>
              <a:off x="3379" y="4020"/>
              <a:ext cx="33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2870" tIns="51435" rIns="102870" bIns="51435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1800" b="0" i="0">
                <a:latin typeface="Times New Roman" panose="02020603050405020304" pitchFamily="18" charset="0"/>
              </a:endParaRPr>
            </a:p>
          </p:txBody>
        </p:sp>
        <p:sp>
          <p:nvSpPr>
            <p:cNvPr id="14390" name="AutoShape 55"/>
            <p:cNvSpPr>
              <a:spLocks noChangeArrowheads="1"/>
            </p:cNvSpPr>
            <p:nvPr/>
          </p:nvSpPr>
          <p:spPr bwMode="auto">
            <a:xfrm>
              <a:off x="4032" y="3055"/>
              <a:ext cx="1152" cy="672"/>
            </a:xfrm>
            <a:prstGeom prst="can">
              <a:avLst>
                <a:gd name="adj" fmla="val 25000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2870" tIns="51435" rIns="102870" bIns="51435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1400" i="0" dirty="0">
                  <a:latin typeface="Times New Roman" panose="02020603050405020304" pitchFamily="18" charset="0"/>
                </a:rPr>
                <a:t>УДЕЛЬНЫЙ ВЕС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sz="1600" i="0" dirty="0" smtClean="0">
                  <a:latin typeface="Times New Roman" panose="02020603050405020304" pitchFamily="18" charset="0"/>
                </a:rPr>
                <a:t>34,7 </a:t>
              </a:r>
              <a:r>
                <a:rPr lang="ru-RU" sz="1600" i="0" dirty="0">
                  <a:latin typeface="Times New Roman" panose="02020603050405020304" pitchFamily="18" charset="0"/>
                </a:rPr>
                <a:t>%</a:t>
              </a:r>
            </a:p>
          </p:txBody>
        </p:sp>
      </p:grp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3078163" y="2066925"/>
            <a:ext cx="4075112" cy="381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1800" i="0" dirty="0" smtClean="0">
                <a:latin typeface="Times New Roman" panose="02020603050405020304" pitchFamily="18" charset="0"/>
              </a:rPr>
              <a:t>       36,8          100,2 %</a:t>
            </a:r>
            <a:endParaRPr lang="ru-RU" sz="1800" i="0" dirty="0">
              <a:latin typeface="Times New Roman" panose="02020603050405020304" pitchFamily="18" charset="0"/>
            </a:endParaRPr>
          </a:p>
        </p:txBody>
      </p:sp>
      <p:cxnSp>
        <p:nvCxnSpPr>
          <p:cNvPr id="14345" name="Прямая соединительная линия 13"/>
          <p:cNvCxnSpPr>
            <a:cxnSpLocks noChangeShapeType="1"/>
            <a:stCxn id="14344" idx="0"/>
            <a:endCxn id="14344" idx="2"/>
          </p:cNvCxnSpPr>
          <p:nvPr/>
        </p:nvCxnSpPr>
        <p:spPr bwMode="auto">
          <a:xfrm>
            <a:off x="5114925" y="2066925"/>
            <a:ext cx="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346" name="Text Box 31"/>
          <p:cNvSpPr txBox="1">
            <a:spLocks noChangeArrowheads="1"/>
          </p:cNvSpPr>
          <p:nvPr/>
        </p:nvSpPr>
        <p:spPr bwMode="auto">
          <a:xfrm>
            <a:off x="6012582" y="4500711"/>
            <a:ext cx="4002087" cy="3825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1800" i="0" dirty="0" smtClean="0">
                <a:latin typeface="Times New Roman" panose="02020603050405020304" pitchFamily="18" charset="0"/>
              </a:rPr>
              <a:t>5 444,0</a:t>
            </a:r>
            <a:endParaRPr lang="ru-RU" sz="1800" i="0" dirty="0">
              <a:latin typeface="Times New Roman" panose="02020603050405020304" pitchFamily="18" charset="0"/>
            </a:endParaRPr>
          </a:p>
        </p:txBody>
      </p:sp>
      <p:sp>
        <p:nvSpPr>
          <p:cNvPr id="14347" name="Text Box 37"/>
          <p:cNvSpPr txBox="1">
            <a:spLocks noChangeArrowheads="1"/>
          </p:cNvSpPr>
          <p:nvPr/>
        </p:nvSpPr>
        <p:spPr bwMode="auto">
          <a:xfrm>
            <a:off x="6040438" y="4849813"/>
            <a:ext cx="4002087" cy="381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1800" i="0" dirty="0" smtClean="0">
                <a:latin typeface="Times New Roman" panose="02020603050405020304" pitchFamily="18" charset="0"/>
              </a:rPr>
              <a:t>36,8          100,2%</a:t>
            </a:r>
            <a:endParaRPr lang="ru-RU" sz="1800" i="0" dirty="0">
              <a:latin typeface="Times New Roman" panose="02020603050405020304" pitchFamily="18" charset="0"/>
            </a:endParaRPr>
          </a:p>
        </p:txBody>
      </p:sp>
      <p:sp>
        <p:nvSpPr>
          <p:cNvPr id="14348" name="Text Box 37"/>
          <p:cNvSpPr txBox="1">
            <a:spLocks noChangeArrowheads="1"/>
          </p:cNvSpPr>
          <p:nvPr/>
        </p:nvSpPr>
        <p:spPr bwMode="auto">
          <a:xfrm>
            <a:off x="339725" y="4832350"/>
            <a:ext cx="4021138" cy="381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1800" i="0" dirty="0" smtClean="0">
                <a:latin typeface="Times New Roman" panose="02020603050405020304" pitchFamily="18" charset="0"/>
              </a:rPr>
              <a:t>0,0              100,0%</a:t>
            </a:r>
            <a:endParaRPr lang="ru-RU" sz="1800" i="0" dirty="0">
              <a:latin typeface="Times New Roman" panose="02020603050405020304" pitchFamily="18" charset="0"/>
            </a:endParaRPr>
          </a:p>
        </p:txBody>
      </p:sp>
      <p:cxnSp>
        <p:nvCxnSpPr>
          <p:cNvPr id="14349" name="Прямая соединительная линия 5"/>
          <p:cNvCxnSpPr>
            <a:cxnSpLocks noChangeShapeType="1"/>
            <a:stCxn id="14347" idx="0"/>
            <a:endCxn id="14347" idx="2"/>
          </p:cNvCxnSpPr>
          <p:nvPr/>
        </p:nvCxnSpPr>
        <p:spPr bwMode="auto">
          <a:xfrm>
            <a:off x="8040688" y="4849813"/>
            <a:ext cx="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350" name="Прямая соединительная линия 7"/>
          <p:cNvCxnSpPr>
            <a:cxnSpLocks noChangeShapeType="1"/>
            <a:stCxn id="14348" idx="0"/>
            <a:endCxn id="14348" idx="2"/>
          </p:cNvCxnSpPr>
          <p:nvPr/>
        </p:nvCxnSpPr>
        <p:spPr bwMode="auto">
          <a:xfrm>
            <a:off x="2351088" y="4832350"/>
            <a:ext cx="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 idx="4294967295"/>
          </p:nvPr>
        </p:nvSpPr>
        <p:spPr>
          <a:xfrm>
            <a:off x="612775" y="360363"/>
            <a:ext cx="9828213" cy="971550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pPr marL="545211" indent="0" algn="ctr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Доходы бюджета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Парамоновского сельского поселения за 2024 год</a:t>
            </a:r>
            <a:endParaRPr lang="en-US" sz="28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0" y="46038"/>
            <a:ext cx="207963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 anchor="ctr">
            <a:spAutoFit/>
          </a:bodyPr>
          <a:lstStyle>
            <a:lvl1pPr defTabSz="1025525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 defTabSz="1025525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 defTabSz="1025525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 defTabSz="1025525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 defTabSz="1025525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10255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10255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10255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10255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2000" b="0" i="0">
              <a:latin typeface="Calibri" panose="020F0502020204030204" pitchFamily="34" charset="0"/>
            </a:endParaRPr>
          </a:p>
        </p:txBody>
      </p:sp>
      <p:grpSp>
        <p:nvGrpSpPr>
          <p:cNvPr id="17412" name="Oval 5"/>
          <p:cNvGrpSpPr>
            <a:grpSpLocks/>
          </p:cNvGrpSpPr>
          <p:nvPr/>
        </p:nvGrpSpPr>
        <p:grpSpPr bwMode="auto">
          <a:xfrm>
            <a:off x="1452563" y="1914525"/>
            <a:ext cx="5199062" cy="4886325"/>
            <a:chOff x="799" y="1094"/>
            <a:chExt cx="2868" cy="2792"/>
          </a:xfrm>
          <a:solidFill>
            <a:schemeClr val="accent3">
              <a:lumMod val="60000"/>
              <a:lumOff val="40000"/>
            </a:schemeClr>
          </a:solidFill>
        </p:grpSpPr>
        <p:pic>
          <p:nvPicPr>
            <p:cNvPr id="17427" name="Oval 5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" y="1094"/>
              <a:ext cx="2868" cy="2792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8" name="Text Box 6"/>
            <p:cNvSpPr txBox="1">
              <a:spLocks noChangeArrowheads="1"/>
            </p:cNvSpPr>
            <p:nvPr/>
          </p:nvSpPr>
          <p:spPr bwMode="auto">
            <a:xfrm>
              <a:off x="1242" y="1511"/>
              <a:ext cx="1980" cy="1928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 defTabSz="1025525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 defTabSz="1025525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 defTabSz="1025525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 defTabSz="1025525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2700" b="0" i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2752725" y="2124447"/>
            <a:ext cx="3086100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i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15 791,6 тыс. </a:t>
            </a:r>
            <a:r>
              <a:rPr lang="ru-RU" sz="2800" i="0" dirty="0">
                <a:solidFill>
                  <a:schemeClr val="bg1"/>
                </a:solidFill>
                <a:latin typeface="Times New Roman" panose="02020603050405020304" pitchFamily="18" charset="0"/>
              </a:rPr>
              <a:t>руб.</a:t>
            </a:r>
          </a:p>
        </p:txBody>
      </p:sp>
      <p:grpSp>
        <p:nvGrpSpPr>
          <p:cNvPr id="17414" name="Oval 6"/>
          <p:cNvGrpSpPr>
            <a:grpSpLocks/>
          </p:cNvGrpSpPr>
          <p:nvPr/>
        </p:nvGrpSpPr>
        <p:grpSpPr bwMode="auto">
          <a:xfrm>
            <a:off x="1908126" y="3780631"/>
            <a:ext cx="2736850" cy="2676525"/>
            <a:chOff x="1044" y="2231"/>
            <a:chExt cx="1329" cy="1475"/>
          </a:xfrm>
        </p:grpSpPr>
        <p:pic>
          <p:nvPicPr>
            <p:cNvPr id="17425" name="Oval 6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" y="2231"/>
              <a:ext cx="1329" cy="1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6" name="Text Box 10"/>
            <p:cNvSpPr txBox="1">
              <a:spLocks noChangeArrowheads="1"/>
            </p:cNvSpPr>
            <p:nvPr/>
          </p:nvSpPr>
          <p:spPr bwMode="auto">
            <a:xfrm>
              <a:off x="1265" y="2456"/>
              <a:ext cx="890" cy="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 defTabSz="1025525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 defTabSz="1025525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 defTabSz="1025525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 defTabSz="1025525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2700" b="0" i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176463" y="4602163"/>
            <a:ext cx="2566987" cy="47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400" i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5 444,0тыс</a:t>
            </a:r>
            <a:r>
              <a:rPr lang="ru-RU" sz="2400" i="0" dirty="0">
                <a:solidFill>
                  <a:schemeClr val="bg1"/>
                </a:solidFill>
                <a:latin typeface="Times New Roman" panose="02020603050405020304" pitchFamily="18" charset="0"/>
              </a:rPr>
              <a:t>. руб.</a:t>
            </a:r>
          </a:p>
        </p:txBody>
      </p:sp>
      <p:grpSp>
        <p:nvGrpSpPr>
          <p:cNvPr id="17416" name="Rectangle 9"/>
          <p:cNvGrpSpPr>
            <a:grpSpLocks/>
          </p:cNvGrpSpPr>
          <p:nvPr/>
        </p:nvGrpSpPr>
        <p:grpSpPr bwMode="auto">
          <a:xfrm>
            <a:off x="7281863" y="2406650"/>
            <a:ext cx="368300" cy="347663"/>
            <a:chOff x="4017" y="1375"/>
            <a:chExt cx="203" cy="199"/>
          </a:xfrm>
        </p:grpSpPr>
        <p:pic>
          <p:nvPicPr>
            <p:cNvPr id="17423" name="Rectangle 9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" y="1375"/>
              <a:ext cx="20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4" name="Text Box 14"/>
            <p:cNvSpPr txBox="1">
              <a:spLocks noChangeArrowheads="1"/>
            </p:cNvSpPr>
            <p:nvPr/>
          </p:nvSpPr>
          <p:spPr bwMode="auto">
            <a:xfrm>
              <a:off x="4050" y="1395"/>
              <a:ext cx="13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 defTabSz="1025525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 defTabSz="1025525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 defTabSz="1025525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 defTabSz="1025525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2700" b="0" i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417" name="Rectangle 10"/>
          <p:cNvGrpSpPr>
            <a:grpSpLocks/>
          </p:cNvGrpSpPr>
          <p:nvPr/>
        </p:nvGrpSpPr>
        <p:grpSpPr bwMode="auto">
          <a:xfrm>
            <a:off x="7281863" y="3433763"/>
            <a:ext cx="368300" cy="357187"/>
            <a:chOff x="4017" y="1962"/>
            <a:chExt cx="203" cy="204"/>
          </a:xfrm>
        </p:grpSpPr>
        <p:pic>
          <p:nvPicPr>
            <p:cNvPr id="17421" name="Rectangle 10"/>
            <p:cNvPicPr>
              <a:picLocks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" y="1962"/>
              <a:ext cx="20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2" name="Text Box 17"/>
            <p:cNvSpPr txBox="1">
              <a:spLocks noChangeArrowheads="1"/>
            </p:cNvSpPr>
            <p:nvPr/>
          </p:nvSpPr>
          <p:spPr bwMode="auto">
            <a:xfrm>
              <a:off x="4050" y="1980"/>
              <a:ext cx="135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4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 defTabSz="1025525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9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 defTabSz="1025525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7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 defTabSz="1025525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3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 defTabSz="1025525">
                <a:spcBef>
                  <a:spcPct val="20000"/>
                </a:spcBef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defTabSz="10255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AA4D6"/>
                </a:buClr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2700" b="0" i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7748588" y="2362200"/>
            <a:ext cx="2151062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000" i="0">
                <a:latin typeface="Times New Roman" panose="02020603050405020304" pitchFamily="18" charset="0"/>
              </a:rPr>
              <a:t>Общий объём доходов</a:t>
            </a:r>
          </a:p>
        </p:txBody>
      </p:sp>
      <p:sp>
        <p:nvSpPr>
          <p:cNvPr id="17419" name="Text Box 12"/>
          <p:cNvSpPr txBox="1">
            <a:spLocks noChangeArrowheads="1"/>
          </p:cNvSpPr>
          <p:nvPr/>
        </p:nvSpPr>
        <p:spPr bwMode="auto">
          <a:xfrm>
            <a:off x="7831138" y="3382963"/>
            <a:ext cx="2446337" cy="133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000" i="0" dirty="0">
                <a:latin typeface="Times New Roman" panose="02020603050405020304" pitchFamily="18" charset="0"/>
              </a:rPr>
              <a:t>Налоговые и неналоговые доходы (удельный вес </a:t>
            </a:r>
            <a:r>
              <a:rPr lang="ru-RU" sz="2000" i="0" dirty="0" smtClean="0">
                <a:latin typeface="Times New Roman" panose="02020603050405020304" pitchFamily="18" charset="0"/>
              </a:rPr>
              <a:t>34,7,5%)</a:t>
            </a:r>
            <a:endParaRPr lang="ru-RU" sz="2000" i="0" dirty="0">
              <a:latin typeface="Times New Roman" panose="02020603050405020304" pitchFamily="18" charset="0"/>
            </a:endParaRPr>
          </a:p>
        </p:txBody>
      </p:sp>
      <p:sp>
        <p:nvSpPr>
          <p:cNvPr id="17420" name="TextBox 11"/>
          <p:cNvSpPr txBox="1">
            <a:spLocks noChangeArrowheads="1"/>
          </p:cNvSpPr>
          <p:nvPr/>
        </p:nvSpPr>
        <p:spPr bwMode="auto">
          <a:xfrm>
            <a:off x="9136063" y="157163"/>
            <a:ext cx="207962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6419DB-9486-42A9-96A5-E4D02328B009}" type="slidenum">
              <a:rPr lang="en-US" sz="1400" smtClean="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sz="1400" smtClean="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88036222"/>
              </p:ext>
            </p:extLst>
          </p:nvPr>
        </p:nvGraphicFramePr>
        <p:xfrm>
          <a:off x="617538" y="1362075"/>
          <a:ext cx="9459912" cy="559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84" name="TextBox 7"/>
          <p:cNvSpPr txBox="1">
            <a:spLocks noChangeArrowheads="1"/>
          </p:cNvSpPr>
          <p:nvPr/>
        </p:nvSpPr>
        <p:spPr bwMode="auto">
          <a:xfrm>
            <a:off x="347663" y="252413"/>
            <a:ext cx="9832975" cy="8112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300" i="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налоговых и неналоговых доходов бюджета </a:t>
            </a:r>
            <a:r>
              <a:rPr lang="ru-RU" altLang="ru-RU" sz="2300" i="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Парамоновского  </a:t>
            </a:r>
            <a:r>
              <a:rPr lang="ru-RU" altLang="ru-RU" sz="2300" i="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в </a:t>
            </a:r>
            <a:r>
              <a:rPr lang="ru-RU" altLang="ru-RU" sz="2300" i="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altLang="ru-RU" sz="2300" i="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49DB4B-7BF8-4EF1-85DF-957970F64CDA}" type="slidenum">
              <a:rPr lang="en-US" sz="1400" smtClean="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sz="1400" smtClean="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13509060"/>
              </p:ext>
            </p:extLst>
          </p:nvPr>
        </p:nvGraphicFramePr>
        <p:xfrm>
          <a:off x="900014" y="1889125"/>
          <a:ext cx="8561486" cy="3844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522288" y="587375"/>
            <a:ext cx="9223375" cy="8429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собственных доходов бюджета </a:t>
            </a:r>
            <a:r>
              <a:rPr lang="ru-RU" altLang="ru-RU" sz="2400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Парамоновского </a:t>
            </a:r>
            <a:r>
              <a:rPr lang="ru-RU" altLang="ru-RU" sz="24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</a:t>
            </a:r>
          </a:p>
        </p:txBody>
      </p:sp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8004175" y="1847850"/>
            <a:ext cx="13922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0" i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</a:t>
            </a:r>
            <a:r>
              <a:rPr lang="ru-RU" altLang="ru-RU" sz="2000" b="0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683990" y="468263"/>
            <a:ext cx="8721948" cy="93480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02809" tIns="51404" rIns="102809" bIns="514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800" i="0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СТРУКТУРА БЕЗВОЗМЕЗДНЫХ ПОСТУПЛЕНИЙ В  БЮДЖЕТ </a:t>
            </a:r>
          </a:p>
          <a:p>
            <a:pPr algn="ctr" eaLnBrk="1" hangingPunct="1">
              <a:defRPr/>
            </a:pPr>
            <a:r>
              <a:rPr lang="ru-RU" sz="1800" i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ПАРАМОНОВСКОГО СЕЛЬСКОГО ПОСЕЛЕНИЯ</a:t>
            </a:r>
            <a:endParaRPr lang="ru-RU" sz="1800" i="0" dirty="0">
              <a:solidFill>
                <a:srgbClr val="7030A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ru-RU" sz="1800" i="0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ЗА </a:t>
            </a:r>
            <a:r>
              <a:rPr lang="ru-RU" sz="1800" i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2024 </a:t>
            </a:r>
            <a:r>
              <a:rPr lang="ru-RU" sz="1800" i="0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год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8934450" y="1065213"/>
            <a:ext cx="1268413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1600" dirty="0" smtClean="0">
                <a:latin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22532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125825574"/>
              </p:ext>
            </p:extLst>
          </p:nvPr>
        </p:nvGraphicFramePr>
        <p:xfrm>
          <a:off x="1332062" y="1404367"/>
          <a:ext cx="8242300" cy="5508625"/>
        </p:xfrm>
        <a:graphic>
          <a:graphicData uri="http://schemas.openxmlformats.org/presentationml/2006/ole">
            <p:oleObj spid="_x0000_s22682" name="Document" r:id="rId3" imgW="10167507" imgH="6803050" progId="Word.Document.8">
              <p:embed/>
            </p:oleObj>
          </a:graphicData>
        </a:graphic>
      </p:graphicFrame>
      <p:sp>
        <p:nvSpPr>
          <p:cNvPr id="22533" name="Line 7"/>
          <p:cNvSpPr>
            <a:spLocks noChangeShapeType="1"/>
          </p:cNvSpPr>
          <p:nvPr/>
        </p:nvSpPr>
        <p:spPr bwMode="auto">
          <a:xfrm>
            <a:off x="1980134" y="3708623"/>
            <a:ext cx="6084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91386" tIns="45693" rIns="91386" bIns="45693"/>
          <a:lstStyle/>
          <a:p>
            <a:endParaRPr lang="ru-RU"/>
          </a:p>
        </p:txBody>
      </p:sp>
      <p:graphicFrame>
        <p:nvGraphicFramePr>
          <p:cNvPr id="22534" name="Object 67"/>
          <p:cNvGraphicFramePr>
            <a:graphicFrameLocks noChangeAspect="1"/>
          </p:cNvGraphicFramePr>
          <p:nvPr/>
        </p:nvGraphicFramePr>
        <p:xfrm>
          <a:off x="323950" y="6300911"/>
          <a:ext cx="9879013" cy="1260352"/>
        </p:xfrm>
        <a:graphic>
          <a:graphicData uri="http://schemas.openxmlformats.org/presentationml/2006/ole">
            <p:oleObj spid="_x0000_s22683" name="Document" r:id="rId4" imgW="10621397" imgH="7639684" progId="Word.Document.8">
              <p:embed/>
            </p:oleObj>
          </a:graphicData>
        </a:graphic>
      </p:graphicFrame>
      <p:sp>
        <p:nvSpPr>
          <p:cNvPr id="22535" name="Text Box 13"/>
          <p:cNvSpPr txBox="1">
            <a:spLocks noChangeArrowheads="1"/>
          </p:cNvSpPr>
          <p:nvPr/>
        </p:nvSpPr>
        <p:spPr bwMode="auto">
          <a:xfrm>
            <a:off x="9496425" y="0"/>
            <a:ext cx="9858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1400">
              <a:latin typeface="Times New Roman" panose="02020603050405020304" pitchFamily="18" charset="0"/>
            </a:endParaRPr>
          </a:p>
        </p:txBody>
      </p:sp>
      <p:sp>
        <p:nvSpPr>
          <p:cNvPr id="22537" name="Text Box 17"/>
          <p:cNvSpPr txBox="1">
            <a:spLocks noChangeArrowheads="1"/>
          </p:cNvSpPr>
          <p:nvPr/>
        </p:nvSpPr>
        <p:spPr bwMode="auto">
          <a:xfrm>
            <a:off x="8591550" y="873125"/>
            <a:ext cx="15462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</a:rPr>
              <a:t>тыс. рублей</a:t>
            </a:r>
          </a:p>
        </p:txBody>
      </p:sp>
      <p:cxnSp>
        <p:nvCxnSpPr>
          <p:cNvPr id="22538" name="Прямая соединительная линия 4"/>
          <p:cNvCxnSpPr>
            <a:cxnSpLocks noChangeShapeType="1"/>
          </p:cNvCxnSpPr>
          <p:nvPr/>
        </p:nvCxnSpPr>
        <p:spPr bwMode="auto">
          <a:xfrm flipH="1">
            <a:off x="2988246" y="1404367"/>
            <a:ext cx="43924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Прямая со стрелкой 16"/>
          <p:cNvCxnSpPr>
            <a:cxnSpLocks noChangeShapeType="1"/>
          </p:cNvCxnSpPr>
          <p:nvPr/>
        </p:nvCxnSpPr>
        <p:spPr bwMode="auto">
          <a:xfrm>
            <a:off x="1980134" y="3708623"/>
            <a:ext cx="0" cy="431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Прямая со стрелкой 18"/>
          <p:cNvCxnSpPr>
            <a:cxnSpLocks noChangeShapeType="1"/>
            <a:stCxn id="22533" idx="1"/>
          </p:cNvCxnSpPr>
          <p:nvPr/>
        </p:nvCxnSpPr>
        <p:spPr bwMode="auto">
          <a:xfrm>
            <a:off x="8065021" y="3708623"/>
            <a:ext cx="0" cy="431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ABF2D8-9AE3-4861-9A02-0D84CB032204}" type="slidenum">
              <a:rPr lang="en-US" sz="1400" smtClean="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sz="1400" smtClean="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" name="Диаграмма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408603299"/>
              </p:ext>
            </p:extLst>
          </p:nvPr>
        </p:nvGraphicFramePr>
        <p:xfrm>
          <a:off x="590550" y="1670050"/>
          <a:ext cx="9042400" cy="509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260350" y="336550"/>
            <a:ext cx="10006013" cy="9655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9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7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AA4D6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  <a:r>
              <a:rPr lang="ru-RU" altLang="ru-RU" sz="2800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Парамоновского  </a:t>
            </a:r>
            <a:r>
              <a:rPr lang="ru-RU" altLang="ru-RU" sz="28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                        поселения в </a:t>
            </a:r>
            <a:r>
              <a:rPr lang="ru-RU" altLang="ru-RU" sz="2800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altLang="ru-RU" sz="28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                      </a:t>
            </a:r>
            <a:r>
              <a:rPr lang="ru-RU" altLang="ru-RU" sz="18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altLang="ru-RU" sz="1800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800" i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endParaRPr lang="ru-RU" altLang="ru-RU" sz="1800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574254" y="6653911"/>
            <a:ext cx="9344684" cy="45719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u="sng" dirty="0" smtClean="0">
                <a:latin typeface="Arial" charset="0"/>
              </a:rPr>
              <a:t/>
            </a:r>
            <a:br>
              <a:rPr lang="ru-RU" u="sng" dirty="0" smtClean="0">
                <a:latin typeface="Arial" charset="0"/>
              </a:rPr>
            </a:b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4254" y="584738"/>
            <a:ext cx="9344684" cy="5932197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b="1" u="sng" dirty="0" smtClean="0">
                <a:solidFill>
                  <a:srgbClr val="FF0000"/>
                </a:solidFill>
                <a:latin typeface="Arial" charset="0"/>
              </a:rPr>
              <a:t>РАСХОДЫ БЮДЖЕТА </a:t>
            </a:r>
            <a:br>
              <a:rPr lang="ru-RU" b="1" u="sng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b="1" u="sng" dirty="0" smtClean="0">
                <a:solidFill>
                  <a:srgbClr val="FF0000"/>
                </a:solidFill>
                <a:latin typeface="Arial" charset="0"/>
              </a:rPr>
              <a:t>в рамках муниципальных программ </a:t>
            </a:r>
            <a:r>
              <a:rPr lang="ru-RU" sz="4000" u="sng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4000" u="sng" dirty="0" smtClean="0">
                <a:solidFill>
                  <a:srgbClr val="FF0000"/>
                </a:solidFill>
                <a:latin typeface="Arial" charset="0"/>
              </a:rPr>
            </a:br>
            <a:endParaRPr lang="ru-RU" b="1" i="1" dirty="0" smtClean="0">
              <a:solidFill>
                <a:srgbClr val="FF0000"/>
              </a:solidFill>
              <a:latin typeface="Arial" charset="0"/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  <a:latin typeface="Arial" charset="0"/>
            </a:endParaRPr>
          </a:p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Расходы бюджета осуществлялись в рамках 7 муниципальных программ. Исполнение расходов по программным мероприятиям составило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98,7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% </a:t>
            </a:r>
          </a:p>
          <a:p>
            <a:pPr algn="ctr">
              <a:buFont typeface="Wingdings 3" pitchFamily="18" charset="2"/>
              <a:buNone/>
            </a:pP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(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15034,6тыс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. рублей) от общего объёма произведенных расходов (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15027,8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тыс. рублей) в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2024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году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13443</TotalTime>
  <Words>368</Words>
  <Application>Microsoft Office PowerPoint</Application>
  <PresentationFormat>Произвольный</PresentationFormat>
  <Paragraphs>161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Поток</vt:lpstr>
      <vt:lpstr>Document</vt:lpstr>
      <vt:lpstr>Слайд 1</vt:lpstr>
      <vt:lpstr>Слайд 2</vt:lpstr>
      <vt:lpstr>Слайд 3</vt:lpstr>
      <vt:lpstr>Доходы бюджета Парамоновского сельского поселения за 2024 год</vt:lpstr>
      <vt:lpstr>Слайд 5</vt:lpstr>
      <vt:lpstr>Слайд 6</vt:lpstr>
      <vt:lpstr>Слайд 7</vt:lpstr>
      <vt:lpstr>Слайд 8</vt:lpstr>
      <vt:lpstr> </vt:lpstr>
      <vt:lpstr>Слайд 10</vt:lpstr>
      <vt:lpstr>Слайд 11</vt:lpstr>
    </vt:vector>
  </TitlesOfParts>
  <Company>mfsk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krkokv</dc:creator>
  <cp:lastModifiedBy>Systema</cp:lastModifiedBy>
  <cp:revision>959</cp:revision>
  <cp:lastPrinted>2015-05-07T06:40:50Z</cp:lastPrinted>
  <dcterms:created xsi:type="dcterms:W3CDTF">2006-03-13T15:04:37Z</dcterms:created>
  <dcterms:modified xsi:type="dcterms:W3CDTF">2025-08-22T05:15:09Z</dcterms:modified>
</cp:coreProperties>
</file>