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327" r:id="rId3"/>
    <p:sldId id="328" r:id="rId4"/>
    <p:sldId id="317" r:id="rId5"/>
    <p:sldId id="318" r:id="rId6"/>
    <p:sldId id="325" r:id="rId7"/>
    <p:sldId id="326" r:id="rId8"/>
    <p:sldId id="306" r:id="rId9"/>
    <p:sldId id="303" r:id="rId10"/>
    <p:sldId id="320" r:id="rId11"/>
    <p:sldId id="321" r:id="rId12"/>
    <p:sldId id="322" r:id="rId13"/>
    <p:sldId id="323" r:id="rId14"/>
    <p:sldId id="324" r:id="rId15"/>
    <p:sldId id="264" r:id="rId16"/>
  </p:sldIdLst>
  <p:sldSz cx="9144000" cy="6858000" type="screen4x3"/>
  <p:notesSz cx="6858000" cy="9144000"/>
  <p:defaultTextStyle>
    <a:defPPr>
      <a:defRPr lang="ru-RU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29"/>
    <p:restoredTop sz="91916"/>
  </p:normalViewPr>
  <p:slideViewPr>
    <p:cSldViewPr showGuides="1">
      <p:cViewPr>
        <p:scale>
          <a:sx n="75" d="100"/>
          <a:sy n="75" d="100"/>
        </p:scale>
        <p:origin x="-350" y="-11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F22F6B-5FBC-4780-9836-626290886449}" type="datetimeFigureOut"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13.11.2024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Образец текста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Второй уровень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Третий уровень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Четвертый уровень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Пятый уровень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pitchFamily="34" charset="0"/>
              </a:rPr>
              <a:pPr lvl="0" algn="r" eaLnBrk="1" hangingPunct="1">
                <a:buNone/>
              </a:pPr>
              <a:t>‹#›</a:t>
            </a:fld>
            <a:endParaRPr lang="ru-RU" sz="1200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0B1138-828E-4C1F-B324-FDC2A12CB9D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9739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B1341DC-3ED3-404C-BCE8-A98341E8EE0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13.11.2024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ru-RU" dirty="0">
                <a:latin typeface="Trebuchet MS" panose="020B0603020202020204" pitchFamily="34" charset="0"/>
              </a:rPr>
              <a:pPr algn="ctr">
                <a:buNone/>
              </a:pPr>
              <a:t>‹#›</a:t>
            </a:fld>
            <a:endParaRPr lang="ru-R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13.11.2024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6964" y="274638"/>
            <a:ext cx="8230073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6964" y="1600200"/>
            <a:ext cx="4038349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7107" y="1600200"/>
            <a:ext cx="403993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56964" y="3938589"/>
            <a:ext cx="4038349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7107" y="3938589"/>
            <a:ext cx="403993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Нижний колонтитул 7"/>
          <p:cNvSpPr>
            <a:spLocks noGrp="1"/>
          </p:cNvSpPr>
          <p:nvPr>
            <p:ph type="ftr" sz="quarter" idx="1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alt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Номер слайда 8"/>
          <p:cNvSpPr>
            <a:spLocks noGrp="1"/>
          </p:cNvSpPr>
          <p:nvPr>
            <p:ph type="sldNum" sz="quarter" idx="1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ru-RU" altLang="ru-RU" dirty="0">
                <a:latin typeface="Trebuchet MS" panose="020B0603020202020204" pitchFamily="34" charset="0"/>
              </a:rPr>
              <a:pPr algn="ctr">
                <a:buNone/>
              </a:pPr>
              <a:t>‹#›</a:t>
            </a:fld>
            <a:endParaRPr lang="ru-RU" altLang="ru-R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13.11.2024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13.11.2024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13.11.2024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мещающий 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13.11.2024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13.11.2024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13.11.2024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rotWithShape="0">
          <a:blip r:embed="rId2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vert="horz" wrap="square" lIns="91440" tIns="45720" rIns="91440" bIns="45720" numCol="1" rtlCol="0" anchor="t" anchorCtr="0" compatLnSpc="1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  <a:defRPr/>
            </a:pPr>
            <a:r>
              <a:rPr kumimoji="0" lang="ru-RU" sz="2000" b="0" i="0" u="none" strike="noStrike" kern="1200" cap="none" spc="0" normalizeH="0" baseline="0" noProof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CD429BC-EEF2-4D0A-84B6-CDCB56B29AD3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13.11.2024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ctr">
              <a:buNone/>
            </a:pPr>
            <a:fld id="{9A0DB2DC-4C9A-4742-B13C-FB6460FD3503}" type="slidenum">
              <a:rPr lang="ru-RU" dirty="0">
                <a:latin typeface="Trebuchet MS" panose="020B0603020202020204" pitchFamily="34" charset="0"/>
              </a:rPr>
              <a:pPr algn="ctr">
                <a:buNone/>
              </a:pPr>
              <a:t>‹#›</a:t>
            </a:fld>
            <a:endParaRPr lang="ru-RU" dirty="0">
              <a:latin typeface="Trebuchet MS" panose="020B0603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13.11.2024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dirty="0"/>
              <a:t>Образец текста</a:t>
            </a:r>
          </a:p>
          <a:p>
            <a:pPr lvl="1"/>
            <a:r>
              <a:rPr dirty="0"/>
              <a:t>Второй уровень</a:t>
            </a:r>
          </a:p>
          <a:p>
            <a:pPr lvl="2"/>
            <a:r>
              <a:rPr dirty="0"/>
              <a:t>Третий уровень</a:t>
            </a:r>
          </a:p>
          <a:p>
            <a:pPr lvl="3"/>
            <a:r>
              <a:rPr dirty="0"/>
              <a:t>Четвертый уровень</a:t>
            </a:r>
          </a:p>
          <a:p>
            <a:pPr lvl="4"/>
            <a:r>
              <a:rPr dirty="0"/>
              <a:t>Пятый уровень</a:t>
            </a:r>
            <a:endParaRPr lang="en-US" altLang="x-non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0A59CDB-DC9F-4F15-8F63-02AE374D2D9E}" type="datetimeFigureOut">
              <a:rPr kumimoji="0" lang="ru-RU" sz="11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13.11.2024</a:t>
            </a:fld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1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7F7F7F"/>
                </a:solidFill>
                <a:latin typeface="Trebuchet MS" panose="020B0603020202020204" pitchFamily="34" charset="0"/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ru-RU" dirty="0"/>
              <a:pPr lvl="0" eaLnBrk="1" hangingPunct="1">
                <a:buNone/>
              </a:pPr>
              <a:t>‹#›</a:t>
            </a:fld>
            <a:endParaRPr lang="ru-RU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2pPr>
      <a:lvl3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3pPr>
      <a:lvl4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4pPr>
      <a:lvl5pPr marL="319405" indent="-319405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800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72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380" indent="-182880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anose="02040502050405020303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paramonovskoe-sp.ru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403648" y="2204864"/>
            <a:ext cx="6400800" cy="273630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lang="ru-RU" altLang="ru-RU"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</a:rPr>
              <a:t>подготовлен на основании 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проекта решения  Собрания депутатов</a:t>
            </a:r>
          </a:p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«О бюджете Парамоновского сельского поселения </a:t>
            </a:r>
          </a:p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Морозовского района </a:t>
            </a:r>
            <a:r>
              <a:rPr sz="2600" b="1" kern="1200" baseline="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</a:t>
            </a:r>
          </a:p>
          <a:p>
            <a:pPr algn="ctr" defTabSz="914400">
              <a:lnSpc>
                <a:spcPct val="8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на плановый </a:t>
            </a:r>
            <a:r>
              <a:rPr sz="2600" b="1" kern="1200" baseline="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период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6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sz="2600" b="1" kern="1200" baseline="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600" b="1" kern="1200" baseline="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годов»</a:t>
            </a:r>
          </a:p>
          <a:p>
            <a:pPr defTabSz="914400" eaLnBrk="1" hangingPunct="1">
              <a:lnSpc>
                <a:spcPct val="50000"/>
              </a:lnSpc>
              <a:spcBef>
                <a:spcPct val="20000"/>
              </a:spcBef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endParaRPr lang="ru-RU" altLang="ru-RU" sz="1600" kern="1200" baseline="0" dirty="0">
              <a:solidFill>
                <a:srgbClr val="7030A0"/>
              </a:solidFill>
              <a:latin typeface="Times New Roman" panose="02020603050405020304" pitchFamily="18" charset="0"/>
              <a:ea typeface="+mn-ea"/>
            </a:endParaRPr>
          </a:p>
          <a:p>
            <a:pPr defTabSz="914400" eaLnBrk="1" hangingPunct="1">
              <a:lnSpc>
                <a:spcPct val="60000"/>
              </a:lnSpc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endParaRPr sz="1500" kern="1200" baseline="0" dirty="0">
              <a:solidFill>
                <a:srgbClr val="7030A0"/>
              </a:solidFill>
              <a:latin typeface="Trebuchet MS" panose="020B0603020202020204" pitchFamily="34" charset="0"/>
              <a:ea typeface="+mn-ea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04664"/>
            <a:ext cx="8424935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6000" b="1" i="0" u="none" strike="noStrike" kern="120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Бюджет для граждан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51520" y="289223"/>
            <a:ext cx="8525072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latin typeface="Trebuchet MS" panose="020B0603020202020204" pitchFamily="34" charset="0"/>
              </a:rPr>
              <a:t>Дорожный фонд</a:t>
            </a:r>
          </a:p>
        </p:txBody>
      </p:sp>
      <p:sp>
        <p:nvSpPr>
          <p:cNvPr id="3" name="Скругленный прямоугольник 1"/>
          <p:cNvSpPr/>
          <p:nvPr/>
        </p:nvSpPr>
        <p:spPr>
          <a:xfrm>
            <a:off x="251520" y="289223"/>
            <a:ext cx="8712968" cy="6480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solidFill>
                  <a:srgbClr val="7030A0"/>
                </a:solidFill>
                <a:latin typeface="Constantia" panose="02030602050306030303" pitchFamily="18" charset="0"/>
              </a:rPr>
              <a:t>Расходы на общегосударственные вопросы</a:t>
            </a:r>
          </a:p>
        </p:txBody>
      </p:sp>
      <p:sp>
        <p:nvSpPr>
          <p:cNvPr id="14344" name="Прямоугольник 3"/>
          <p:cNvSpPr/>
          <p:nvPr/>
        </p:nvSpPr>
        <p:spPr>
          <a:xfrm>
            <a:off x="2916238" y="1479550"/>
            <a:ext cx="5770562" cy="14652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7030A0"/>
                </a:solidFill>
                <a:latin typeface="Trebuchet MS" panose="020B0603020202020204" pitchFamily="34" charset="0"/>
              </a:rPr>
              <a:t>На  оплату расходов по всем общегосударственным вопросам Парамоновского сельского поселения :</a:t>
            </a:r>
          </a:p>
          <a:p>
            <a:pPr algn="ctr"/>
            <a:endParaRPr lang="ru-RU" altLang="ru-RU" b="1" i="1" dirty="0">
              <a:latin typeface="Trebuchet MS" panose="020B0603020202020204" pitchFamily="34" charset="0"/>
            </a:endParaRPr>
          </a:p>
          <a:p>
            <a:pPr algn="ctr"/>
            <a:endParaRPr lang="ru-RU" altLang="ru-RU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4345" name="Таблица 14344"/>
          <p:cNvGraphicFramePr/>
          <p:nvPr/>
        </p:nvGraphicFramePr>
        <p:xfrm>
          <a:off x="539750" y="2636838"/>
          <a:ext cx="8280400" cy="3799889"/>
        </p:xfrm>
        <a:graphic>
          <a:graphicData uri="http://schemas.openxmlformats.org/drawingml/2006/table">
            <a:tbl>
              <a:tblPr/>
              <a:tblGrid>
                <a:gridCol w="3455988"/>
                <a:gridCol w="1584325"/>
                <a:gridCol w="1512887"/>
                <a:gridCol w="1727200"/>
              </a:tblGrid>
              <a:tr h="9588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4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73183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Функционирование Администрации Парамоновского сельского поселения 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7 345,1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7 517,2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4 046,1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115728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40,7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2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Резервные фонды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sz="1200" b="1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,0</a:t>
                      </a:r>
                      <a:endParaRPr lang="ru-RU" altLang="en-US" sz="1200" b="1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191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Другие общегосударственные вопросы</a:t>
                      </a:r>
                      <a:endParaRPr lang="ru-RU" altLang="en-US" sz="14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78,2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458,0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200" dirty="0" smtClean="0">
                          <a:solidFill>
                            <a:srgbClr val="7030A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814,7</a:t>
                      </a:r>
                      <a:endParaRPr lang="ru-RU" altLang="en-US" sz="1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4377" name="Picture 2" descr="C:\Documents and Settings\user\Local Settings\Temporary Internet Files\Content.IE5\L7VV42U1\MM900178279[1]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313" y="1125538"/>
            <a:ext cx="2447925" cy="13668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467544" y="548680"/>
            <a:ext cx="8343900" cy="100806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solidFill>
                  <a:srgbClr val="7030A0"/>
                </a:solidFill>
                <a:latin typeface="Times New Roman" panose="02020603050405020304" pitchFamily="18" charset="0"/>
              </a:rPr>
              <a:t>Расходы бюджета на национальную оборону</a:t>
            </a:r>
            <a:endParaRPr sz="2400" dirty="0">
              <a:solidFill>
                <a:srgbClr val="7030A0"/>
              </a:solidFill>
              <a:latin typeface="Constantia" panose="02030602050306030303" pitchFamily="18" charset="0"/>
            </a:endParaRPr>
          </a:p>
        </p:txBody>
      </p:sp>
      <p:sp>
        <p:nvSpPr>
          <p:cNvPr id="15363" name="Прямоугольник 6"/>
          <p:cNvSpPr/>
          <p:nvPr/>
        </p:nvSpPr>
        <p:spPr>
          <a:xfrm>
            <a:off x="250825" y="1628775"/>
            <a:ext cx="8497888" cy="11906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solidFill>
                  <a:srgbClr val="7030A0"/>
                </a:solidFill>
                <a:latin typeface="Trebuchet MS" panose="020B0603020202020204" pitchFamily="34" charset="0"/>
              </a:rPr>
              <a:t>На </a:t>
            </a:r>
            <a:r>
              <a:rPr b="1" dirty="0">
                <a:solidFill>
                  <a:srgbClr val="7030A0"/>
                </a:solidFill>
                <a:latin typeface="Trebuchet MS" panose="020B0603020202020204" pitchFamily="34" charset="0"/>
              </a:rPr>
              <a:t>осуществление первичного воинского учета на территориях, где отсутствуют военные комиссариаты в рамках непрограммных расходов органов местного самоуправления Парамоновского  сельского поселения </a:t>
            </a:r>
            <a:r>
              <a:rPr lang="ru-RU" altLang="ru-RU" b="1" i="1" dirty="0">
                <a:latin typeface="Trebuchet MS" panose="020B0603020202020204" pitchFamily="34" charset="0"/>
              </a:rPr>
              <a:t>:</a:t>
            </a:r>
          </a:p>
        </p:txBody>
      </p:sp>
      <p:graphicFrame>
        <p:nvGraphicFramePr>
          <p:cNvPr id="15364" name="Таблица 15363"/>
          <p:cNvGraphicFramePr/>
          <p:nvPr/>
        </p:nvGraphicFramePr>
        <p:xfrm>
          <a:off x="395537" y="2708275"/>
          <a:ext cx="8280152" cy="1122411"/>
        </p:xfrm>
        <a:graphic>
          <a:graphicData uri="http://schemas.openxmlformats.org/drawingml/2006/table">
            <a:tbl>
              <a:tblPr/>
              <a:tblGrid>
                <a:gridCol w="2912761"/>
                <a:gridCol w="2760614"/>
                <a:gridCol w="2606777"/>
              </a:tblGrid>
              <a:tr h="8175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60,3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1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75,2</a:t>
                      </a:r>
                      <a:endParaRPr lang="ru-RU" altLang="en-US" sz="14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400" b="1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 anchor="ctr">
                    <a:lnL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15379" name="Picture 4" descr="https://fb.ru/misc/i/gallery/20380/25149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31840" y="4005064"/>
            <a:ext cx="3600450" cy="24463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30212" y="260648"/>
            <a:ext cx="8713788" cy="6477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sz="2400" dirty="0">
                <a:solidFill>
                  <a:srgbClr val="7030A0"/>
                </a:solidFill>
                <a:latin typeface="Constantia" panose="02030602050306030303" pitchFamily="18" charset="0"/>
              </a:rPr>
              <a:t>Расходы на жилищно-коммунальное хозяйство</a:t>
            </a:r>
          </a:p>
        </p:txBody>
      </p:sp>
      <p:sp>
        <p:nvSpPr>
          <p:cNvPr id="17411" name="Прямоугольник 3"/>
          <p:cNvSpPr/>
          <p:nvPr/>
        </p:nvSpPr>
        <p:spPr>
          <a:xfrm>
            <a:off x="539750" y="1125538"/>
            <a:ext cx="8135938" cy="9239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latin typeface="Trebuchet MS" panose="020B0603020202020204" pitchFamily="34" charset="0"/>
              </a:rPr>
              <a:t>На проведение мероприятий в области </a:t>
            </a:r>
            <a:r>
              <a:rPr lang="ru-RU" altLang="ru-RU" b="1" i="1" dirty="0" smtClean="0">
                <a:latin typeface="Trebuchet MS" panose="020B0603020202020204" pitchFamily="34" charset="0"/>
              </a:rPr>
              <a:t>благоустройства предусмотрены </a:t>
            </a:r>
            <a:r>
              <a:rPr lang="ru-RU" altLang="ru-RU" b="1" i="1" dirty="0">
                <a:latin typeface="Trebuchet MS" panose="020B0603020202020204" pitchFamily="34" charset="0"/>
              </a:rPr>
              <a:t>средства в следующих объемах:</a:t>
            </a:r>
          </a:p>
          <a:p>
            <a:pPr algn="ctr"/>
            <a:endParaRPr lang="ru-RU" altLang="ru-RU" b="1" i="1" dirty="0">
              <a:latin typeface="Trebuchet MS" panose="020B0603020202020204" pitchFamily="34" charset="0"/>
            </a:endParaRPr>
          </a:p>
        </p:txBody>
      </p:sp>
      <p:graphicFrame>
        <p:nvGraphicFramePr>
          <p:cNvPr id="17412" name="Таблица 17411"/>
          <p:cNvGraphicFramePr/>
          <p:nvPr/>
        </p:nvGraphicFramePr>
        <p:xfrm>
          <a:off x="684213" y="1773238"/>
          <a:ext cx="7775575" cy="1597708"/>
        </p:xfrm>
        <a:graphic>
          <a:graphicData uri="http://schemas.openxmlformats.org/drawingml/2006/table">
            <a:tbl>
              <a:tblPr/>
              <a:tblGrid>
                <a:gridCol w="1871663"/>
                <a:gridCol w="1487487"/>
                <a:gridCol w="2208213"/>
                <a:gridCol w="2208212"/>
              </a:tblGrid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endParaRPr lang="ru-RU" altLang="en-US" sz="14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(тыс. рублей)</a:t>
                      </a:r>
                      <a:endParaRPr lang="ru-RU" altLang="en-US" sz="14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5175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Коммунальное хозяйство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  <a:tr h="431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4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Благоустройство</a:t>
                      </a:r>
                      <a:endParaRPr lang="ru-RU" altLang="en-US" sz="1400" dirty="0">
                        <a:latin typeface="Times New Roman" panose="02020603050405020304" pitchFamily="18" charset="0"/>
                      </a:endParaRPr>
                    </a:p>
                  </a:txBody>
                  <a:tcPr marL="91430" marR="91430" marT="45744" marB="45744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ru-RU" altLang="en-US" sz="1400" dirty="0" smtClean="0">
                          <a:solidFill>
                            <a:srgbClr val="000000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0,0</a:t>
                      </a:r>
                      <a:endParaRPr lang="ru-RU" altLang="en-US" sz="1400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79646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FE9"/>
                    </a:solidFill>
                  </a:tcPr>
                </a:tc>
              </a:tr>
            </a:tbl>
          </a:graphicData>
        </a:graphic>
      </p:graphicFrame>
      <p:pic>
        <p:nvPicPr>
          <p:cNvPr id="17434" name="Picture 28" descr="C:\Users\Пользователь\Desktop\ПРЕЗЕНТАЦИЯ\photo_2022-10-15_17-59-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088" y="3644900"/>
            <a:ext cx="3613150" cy="27082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35" name="Picture 29" descr="C:\Users\Пользователь\Desktop\ПРЕЗЕНТАЦИЯ\photo_2022-04-20_21-36-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463" y="3662363"/>
            <a:ext cx="3575050" cy="2682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79512" y="260648"/>
            <a:ext cx="8712968" cy="648072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2400" dirty="0">
                <a:solidFill>
                  <a:srgbClr val="7030A0"/>
                </a:solidFill>
                <a:latin typeface="Trebuchet MS" panose="020B0603020202020204" pitchFamily="34" charset="0"/>
              </a:rPr>
              <a:t>Расходы бюджета на культуру, кинематографию</a:t>
            </a:r>
          </a:p>
        </p:txBody>
      </p:sp>
      <p:sp>
        <p:nvSpPr>
          <p:cNvPr id="18437" name="Прямоугольник 4"/>
          <p:cNvSpPr/>
          <p:nvPr/>
        </p:nvSpPr>
        <p:spPr>
          <a:xfrm>
            <a:off x="179388" y="908050"/>
            <a:ext cx="8964612" cy="32940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 algn="ctr"/>
            <a:endParaRPr lang="ru-RU" altLang="ru-RU" sz="1600" dirty="0">
              <a:latin typeface="Trebuchet MS" panose="020B0603020202020204" pitchFamily="34" charset="0"/>
            </a:endParaRP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бюджета Парамоновского сельского поселения Морозовского района учреждения культуры оказывают населению сельского поселения муниципальные услуги по организации досуга и приобщения жителей муниципального образования к творчеству, культурному развитию и самообразованию, любительскому искусству и ремеслам и  по организации библиотечного обслуживания. </a:t>
            </a: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функций осуществляется бюджетными учреждениями :</a:t>
            </a: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МБУК «Парамоновский СДК Парамоновского сельского поселения»</a:t>
            </a:r>
          </a:p>
          <a:p>
            <a:pPr marL="342900" indent="-342900" algn="ctr"/>
            <a:r>
              <a:rPr lang="ru-RU" altLang="ru-RU" sz="1600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Общий объем расходов по разделу «Культура и кинематография» составил: </a:t>
            </a:r>
          </a:p>
          <a:p>
            <a:pPr marL="342900" indent="-342900" algn="ctr"/>
            <a:endParaRPr lang="ru-RU" altLang="ru-RU" sz="1600" dirty="0">
              <a:latin typeface="Trebuchet MS" panose="020B0603020202020204" pitchFamily="34" charset="0"/>
            </a:endParaRP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342900" indent="-342900" algn="ctr"/>
            <a:r>
              <a:rPr lang="ru-RU" altLang="ru-RU" sz="1600" b="1" dirty="0">
                <a:solidFill>
                  <a:srgbClr val="FF0000"/>
                </a:solidFill>
                <a:latin typeface="Trebuchet MS" panose="020B0603020202020204" pitchFamily="34" charset="0"/>
              </a:rPr>
              <a:t>  </a:t>
            </a:r>
          </a:p>
          <a:p>
            <a:pPr marL="342900" indent="-342900" algn="ctr"/>
            <a:endParaRPr lang="ru-RU" altLang="ru-RU" sz="1600" b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  <p:graphicFrame>
        <p:nvGraphicFramePr>
          <p:cNvPr id="18438" name="Таблица 18437"/>
          <p:cNvGraphicFramePr/>
          <p:nvPr/>
        </p:nvGraphicFramePr>
        <p:xfrm>
          <a:off x="323850" y="3141663"/>
          <a:ext cx="8351838" cy="792163"/>
        </p:xfrm>
        <a:graphic>
          <a:graphicData uri="http://schemas.openxmlformats.org/drawingml/2006/table">
            <a:tbl>
              <a:tblPr/>
              <a:tblGrid>
                <a:gridCol w="2879725"/>
                <a:gridCol w="2663825"/>
                <a:gridCol w="2808288"/>
              </a:tblGrid>
              <a:tr h="4365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(тыс. рублей)</a:t>
                      </a:r>
                      <a:endParaRPr lang="ru-RU" altLang="en-US" sz="16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(тыс. рублей)</a:t>
                      </a:r>
                      <a:endParaRPr lang="ru-RU" altLang="en-US" sz="16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(тыс. рублей)</a:t>
                      </a:r>
                      <a:endParaRPr lang="ru-RU" altLang="en-US" sz="1600" b="1" i="1" dirty="0">
                        <a:solidFill>
                          <a:schemeClr val="accent2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  <a:tr h="3556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i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6010,0</a:t>
                      </a:r>
                      <a:endParaRPr lang="ru-RU" altLang="en-US" sz="1400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altLang="en-US" sz="1400" i="1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altLang="en-US" sz="1400" i="1" baseline="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 638,3</a:t>
                      </a:r>
                      <a:endParaRPr lang="ru-RU" altLang="en-US" sz="1400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Trebuchet MS" panose="020B0603020202020204" pitchFamily="34" charset="0"/>
                        </a:rPr>
                        <a:t>2 284,8</a:t>
                      </a:r>
                      <a:endParaRPr lang="ru-RU" altLang="en-US" sz="1400" i="1" dirty="0">
                        <a:solidFill>
                          <a:srgbClr val="00206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8064A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DEAF0"/>
                    </a:solidFill>
                  </a:tcPr>
                </a:tc>
              </a:tr>
            </a:tbl>
          </a:graphicData>
        </a:graphic>
      </p:graphicFrame>
      <p:pic>
        <p:nvPicPr>
          <p:cNvPr id="18452" name="Picture 22" descr="C:\Users\Пользователь\Desktop\ПРЕЗЕНТАЦИЯ\photo_2022-05-10_10-51-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213" y="4076700"/>
            <a:ext cx="3743325" cy="23764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53" name="Picture 23" descr="C:\Users\Пользователь\Desktop\ПРЕЗЕНТАЦИЯ\photo_2022-10-12_19-42-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463" y="4076700"/>
            <a:ext cx="4151312" cy="23415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715200" cy="562074"/>
          </a:xfrm>
          <a:noFill/>
          <a:ln>
            <a:noFill/>
          </a:ln>
          <a:scene3d>
            <a:camera prst="orthographicFront"/>
            <a:lightRig rig="balanced" dir="t"/>
          </a:scene3d>
          <a:sp3d prstMaterial="plastic"/>
        </p:spPr>
        <p:txBody>
          <a:bodyPr vert="horz" lIns="91440" tIns="45720" rIns="91440" bIns="45720" rtlCol="0" anchor="t" anchorCtr="0">
            <a:normAutofit fontScale="90000"/>
          </a:bodyPr>
          <a:lstStyle/>
          <a:p>
            <a:pPr marL="319405" marR="0" lvl="0" indent="-31940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>физическая культура и спорт</a:t>
            </a: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  <a:t/>
            </a:r>
            <a:b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Constantia" panose="02030602050306030303" pitchFamily="18" charset="0"/>
                <a:ea typeface="+mj-ea"/>
                <a:cs typeface="+mj-cs"/>
              </a:rPr>
            </a:br>
            <a:endParaRPr kumimoji="0" lang="ru-RU" sz="4600" b="1" i="0" u="none" strike="noStrike" kern="1200" cap="none" spc="0" normalizeH="0" baseline="0" noProof="0" dirty="0">
              <a:ln>
                <a:noFill/>
              </a:ln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459" name="Прямоугольник 8"/>
          <p:cNvSpPr/>
          <p:nvPr/>
        </p:nvSpPr>
        <p:spPr>
          <a:xfrm>
            <a:off x="0" y="765175"/>
            <a:ext cx="845978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ru-RU" altLang="ru-RU" b="1" i="1" dirty="0">
                <a:latin typeface="Trebuchet MS" panose="020B0603020202020204" pitchFamily="34" charset="0"/>
              </a:rPr>
              <a:t>На проведение мероприятий в области физической культуры и спорта предусмотрены средства в следующих объемах:</a:t>
            </a:r>
          </a:p>
        </p:txBody>
      </p:sp>
      <p:graphicFrame>
        <p:nvGraphicFramePr>
          <p:cNvPr id="19460" name="Таблица 19459"/>
          <p:cNvGraphicFramePr/>
          <p:nvPr/>
        </p:nvGraphicFramePr>
        <p:xfrm>
          <a:off x="755650" y="1557338"/>
          <a:ext cx="7848600" cy="1027113"/>
        </p:xfrm>
        <a:graphic>
          <a:graphicData uri="http://schemas.openxmlformats.org/drawingml/2006/table">
            <a:tbl>
              <a:tblPr/>
              <a:tblGrid>
                <a:gridCol w="2860675"/>
                <a:gridCol w="2714625"/>
                <a:gridCol w="2273300"/>
              </a:tblGrid>
              <a:tr h="6477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</a:t>
                      </a:r>
                      <a:r>
                        <a:rPr lang="en-US" altLang="x-none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altLang="x-none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r>
                        <a:rPr lang="en-US" altLang="x-none"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 </a:t>
                      </a:r>
                      <a:endParaRPr lang="ru-RU" altLang="en-US" sz="16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6</a:t>
                      </a:r>
                      <a:r>
                        <a:rPr sz="1600" dirty="0" err="1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 </a:t>
                      </a:r>
                      <a:endParaRPr lang="ru-RU" altLang="en-US" sz="16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6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год </a:t>
                      </a:r>
                      <a:endParaRPr lang="en-US" altLang="x-none" sz="1600" dirty="0">
                        <a:solidFill>
                          <a:srgbClr val="000000"/>
                        </a:solidFill>
                        <a:latin typeface="Trebuchet MS" panose="020B0603020202020204" pitchFamily="34" charset="0"/>
                      </a:endParaRPr>
                    </a:p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sz="1600" dirty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тыс. рублей </a:t>
                      </a:r>
                      <a:endParaRPr lang="ru-RU" altLang="en-US" sz="16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  <a:tr h="37941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b="1" i="1" dirty="0" smtClean="0">
                          <a:latin typeface="Times New Roman" panose="02020603050405020304" pitchFamily="18" charset="0"/>
                        </a:rPr>
                        <a:t>463,7</a:t>
                      </a:r>
                      <a:endParaRPr lang="ru-RU" altLang="en-US" sz="14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altLang="en-US" sz="1400" b="1" i="1" dirty="0" smtClean="0">
                          <a:latin typeface="Times New Roman" panose="02020603050405020304" pitchFamily="18" charset="0"/>
                        </a:rPr>
                        <a:t>486,3</a:t>
                      </a:r>
                      <a:endParaRPr lang="ru-RU" altLang="en-US" sz="1400" b="1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136525" lvl="0" indent="0" algn="ctr" eaLnBrk="0" hangingPunct="0">
                        <a:spcBef>
                          <a:spcPct val="20000"/>
                        </a:spcBef>
                        <a:buClr>
                          <a:srgbClr val="000000"/>
                        </a:buClr>
                        <a:buSzPct val="65000"/>
                        <a:buFont typeface="Wingdings 2" panose="05020102010507070707" pitchFamily="18" charset="2"/>
                        <a:buNone/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rebuchet MS" panose="020B0603020202020204" pitchFamily="34" charset="0"/>
                        </a:rPr>
                        <a:t>486,4</a:t>
                      </a:r>
                      <a:endParaRPr lang="ru-RU" altLang="en-US" sz="1400" i="1" dirty="0">
                        <a:latin typeface="Times New Roman" panose="02020603050405020304" pitchFamily="18" charset="0"/>
                      </a:endParaRPr>
                    </a:p>
                  </a:txBody>
                  <a:tcPr marL="91439" marR="91439" marT="45724" marB="45724">
                    <a:lnL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accent2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4E9E9"/>
                    </a:solidFill>
                  </a:tcPr>
                </a:tc>
              </a:tr>
            </a:tbl>
          </a:graphicData>
        </a:graphic>
      </p:graphicFrame>
      <p:pic>
        <p:nvPicPr>
          <p:cNvPr id="19474" name="Picture 21" descr="C:\Users\Пользователь\Desktop\ПРЕЗЕНТАЦИЯ\photo_2022-08-13_15-44-4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288" y="2781300"/>
            <a:ext cx="4129087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5" name="Picture 22" descr="C:\Users\Пользователь\Desktop\ПРЕЗЕНТАЦИЯ\photo_2022-07-02_10-40-39.jpg"/>
          <p:cNvPicPr>
            <a:picLocks noChangeAspect="1"/>
          </p:cNvPicPr>
          <p:nvPr/>
        </p:nvPicPr>
        <p:blipFill>
          <a:blip r:embed="rId3" cstate="print"/>
          <a:srcRect r="12997"/>
          <a:stretch>
            <a:fillRect/>
          </a:stretch>
        </p:blipFill>
        <p:spPr>
          <a:xfrm>
            <a:off x="4716463" y="2781300"/>
            <a:ext cx="4041775" cy="3095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76" name="Рисунок 3" descr="спорт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850" y="5084763"/>
            <a:ext cx="1655763" cy="1584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388" y="620713"/>
            <a:ext cx="8856662" cy="5761037"/>
          </a:xfrm>
          <a:ln/>
        </p:spPr>
        <p:txBody>
          <a:bodyPr vert="horz" wrap="square" lIns="91440" tIns="45720" rIns="91440" bIns="45720" anchor="t" anchorCtr="0"/>
          <a:lstStyle/>
          <a:p>
            <a:pPr algn="just">
              <a:lnSpc>
                <a:spcPct val="80000"/>
              </a:lnSpc>
              <a:spcAft>
                <a:spcPct val="0"/>
              </a:spcAft>
              <a:buClr>
                <a:srgbClr val="C3260C"/>
              </a:buClr>
              <a:buSzPct val="130000"/>
            </a:pP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С проектом решения Собрания депутатов Парамоновского сельского поселения «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 бюджете Парамоновского сельского поселения  Морозовского района </a:t>
            </a:r>
            <a:r>
              <a:rPr sz="2000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0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 и на плановый </a:t>
            </a:r>
            <a:r>
              <a:rPr sz="2000" kern="1200" dirty="0" err="1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период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и 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</a:t>
            </a:r>
            <a:r>
              <a:rPr lang="ru-RU"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sz="2000" kern="1200" dirty="0" smtClean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годов</a:t>
            </a: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» можно ознакомиться на сайте Парамоновского сельского поселения </a:t>
            </a:r>
            <a:r>
              <a:rPr lang="en-US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  <a:hlinkClick r:id="rId2"/>
              </a:rPr>
              <a:t>http://paramonovskoe-sp.ru</a:t>
            </a:r>
            <a:r>
              <a:rPr lang="ru-RU" altLang="ru-RU" sz="2000" kern="1200" dirty="0">
                <a:solidFill>
                  <a:srgbClr val="7030A0"/>
                </a:solidFill>
                <a:latin typeface="Times New Roman" panose="02020603050405020304" pitchFamily="18" charset="0"/>
                <a:ea typeface="+mn-ea"/>
                <a:cs typeface="+mn-cs"/>
              </a:rPr>
              <a:t> в разделе «Бюджет для граждан».</a:t>
            </a:r>
            <a:endParaRPr sz="1600" b="1" kern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483" name="Text Box 6"/>
          <p:cNvSpPr txBox="1"/>
          <p:nvPr/>
        </p:nvSpPr>
        <p:spPr>
          <a:xfrm>
            <a:off x="198438" y="2636838"/>
            <a:ext cx="8567737" cy="23082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542925" algn="ctr">
              <a:spcBef>
                <a:spcPct val="50000"/>
              </a:spcBef>
            </a:pPr>
            <a:r>
              <a:rPr lang="ru-RU" altLang="ru-RU" b="1" u="sng" dirty="0">
                <a:solidFill>
                  <a:srgbClr val="7030A0"/>
                </a:solidFill>
                <a:latin typeface="Times New Roman" panose="02020603050405020304" pitchFamily="18" charset="0"/>
              </a:rPr>
              <a:t>Информация для контактов</a:t>
            </a:r>
          </a:p>
          <a:p>
            <a:pPr indent="542925" algn="ctr"/>
            <a:endParaRPr lang="ru-RU" altLang="ru-RU" sz="1400" dirty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Администрация Парамоновского сельского  поселения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Адрес: ул. Центральная, 28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Морозовский  район, Ростовская  обл., 347235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тел. /факс (886384) 3-55-42</a:t>
            </a:r>
          </a:p>
          <a:p>
            <a:pPr indent="542925" algn="ctr"/>
            <a:r>
              <a:rPr lang="en-US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e-mail:sp2</a:t>
            </a:r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4255@</a:t>
            </a:r>
            <a:r>
              <a:rPr lang="en-US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donpac</a:t>
            </a:r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. ru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График работы :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с 8:00 до 16:00 перерыв с 12:00 до 13:00</a:t>
            </a:r>
          </a:p>
          <a:p>
            <a:pPr indent="542925" algn="ctr"/>
            <a:r>
              <a:rPr lang="ru-RU" altLang="ru-RU" sz="1400" dirty="0">
                <a:solidFill>
                  <a:srgbClr val="7030A0"/>
                </a:solidFill>
                <a:latin typeface="Times New Roman" panose="02020603050405020304" pitchFamily="18" charset="0"/>
              </a:rPr>
              <a:t>Выходной суббота, воскресенье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070" y="-99392"/>
            <a:ext cx="9326631" cy="69949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7150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/>
          </p:cNvSpPr>
          <p:nvPr>
            <p:ph sz="quarter" idx="13"/>
          </p:nvPr>
        </p:nvSpPr>
        <p:spPr>
          <a:xfrm>
            <a:off x="107950" y="131763"/>
            <a:ext cx="8786813" cy="6480175"/>
          </a:xfrm>
        </p:spPr>
        <p:txBody>
          <a:bodyPr/>
          <a:lstStyle/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  <a:p>
            <a:pPr marL="0" indent="542925" algn="just" eaLnBrk="1" hangingPunct="1">
              <a:buFontTx/>
              <a:buNone/>
            </a:pPr>
            <a:endParaRPr lang="ru-RU" altLang="ru-RU" sz="1800" b="1" dirty="0" smtClean="0">
              <a:solidFill>
                <a:srgbClr val="0033CC"/>
              </a:solidFill>
              <a:latin typeface="Times New Roman" pitchFamily="18" charset="0"/>
            </a:endParaRPr>
          </a:p>
        </p:txBody>
      </p:sp>
      <p:grpSp>
        <p:nvGrpSpPr>
          <p:cNvPr id="2" name="AutoShape 6"/>
          <p:cNvGrpSpPr>
            <a:grpSpLocks/>
          </p:cNvGrpSpPr>
          <p:nvPr/>
        </p:nvGrpSpPr>
        <p:grpSpPr bwMode="auto">
          <a:xfrm>
            <a:off x="2339975" y="319088"/>
            <a:ext cx="4681538" cy="388937"/>
            <a:chOff x="1233" y="-197"/>
            <a:chExt cx="3291" cy="1324"/>
          </a:xfrm>
        </p:grpSpPr>
        <p:pic>
          <p:nvPicPr>
            <p:cNvPr id="9237" name="AutoShape 6"/>
            <p:cNvPicPr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33" y="-197"/>
              <a:ext cx="3291" cy="1324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</p:pic>
        <p:sp>
          <p:nvSpPr>
            <p:cNvPr id="9238" name="Text Box 23"/>
            <p:cNvSpPr txBox="1">
              <a:spLocks noChangeArrowheads="1"/>
            </p:cNvSpPr>
            <p:nvPr/>
          </p:nvSpPr>
          <p:spPr bwMode="auto">
            <a:xfrm>
              <a:off x="1311" y="85"/>
              <a:ext cx="3138" cy="75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 eaLnBrk="1" hangingPunct="1"/>
              <a:r>
                <a:rPr lang="ru-RU" altLang="ru-RU" sz="2000" b="1" i="1">
                  <a:latin typeface="Times New Roman" pitchFamily="18" charset="0"/>
                </a:rPr>
                <a:t>Межбюджетные трансферты</a:t>
              </a:r>
            </a:p>
          </p:txBody>
        </p:sp>
      </p:grpSp>
      <p:sp>
        <p:nvSpPr>
          <p:cNvPr id="7171" name="AutoShape 7"/>
          <p:cNvSpPr>
            <a:spLocks noChangeArrowheads="1"/>
          </p:cNvSpPr>
          <p:nvPr/>
        </p:nvSpPr>
        <p:spPr bwMode="auto">
          <a:xfrm>
            <a:off x="755576" y="908720"/>
            <a:ext cx="1838801" cy="4776007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7172" name="AutoShape 8"/>
          <p:cNvSpPr>
            <a:spLocks noChangeArrowheads="1"/>
          </p:cNvSpPr>
          <p:nvPr/>
        </p:nvSpPr>
        <p:spPr bwMode="auto">
          <a:xfrm>
            <a:off x="3347864" y="973191"/>
            <a:ext cx="2520280" cy="4796175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9226" name="Text Box 36"/>
          <p:cNvSpPr txBox="1">
            <a:spLocks noChangeArrowheads="1"/>
          </p:cNvSpPr>
          <p:nvPr/>
        </p:nvSpPr>
        <p:spPr bwMode="auto">
          <a:xfrm>
            <a:off x="684213" y="1412875"/>
            <a:ext cx="19431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9227" name="Text Box 40"/>
          <p:cNvSpPr txBox="1">
            <a:spLocks noChangeArrowheads="1"/>
          </p:cNvSpPr>
          <p:nvPr/>
        </p:nvSpPr>
        <p:spPr bwMode="auto">
          <a:xfrm>
            <a:off x="823913" y="989013"/>
            <a:ext cx="1584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Дотации </a:t>
            </a:r>
          </a:p>
          <a:p>
            <a:pPr eaLnBrk="1" hangingPunct="1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от лат. «</a:t>
            </a:r>
            <a:r>
              <a:rPr lang="en-US" altLang="ru-RU" sz="1400" b="1" i="1" dirty="0" err="1">
                <a:solidFill>
                  <a:schemeClr val="bg1"/>
                </a:solidFill>
                <a:latin typeface="Times New Roman" pitchFamily="18" charset="0"/>
              </a:rPr>
              <a:t>Dotatio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» -дар, пожертвование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</a:rPr>
              <a:t>Предоставляется без определения конкретной цели их использования</a:t>
            </a:r>
          </a:p>
        </p:txBody>
      </p:sp>
      <p:sp>
        <p:nvSpPr>
          <p:cNvPr id="9228" name="Text Box 41"/>
          <p:cNvSpPr txBox="1">
            <a:spLocks noChangeArrowheads="1"/>
          </p:cNvSpPr>
          <p:nvPr/>
        </p:nvSpPr>
        <p:spPr bwMode="auto">
          <a:xfrm>
            <a:off x="3779912" y="1340768"/>
            <a:ext cx="1656184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>
                <a:solidFill>
                  <a:schemeClr val="bg1"/>
                </a:solidFill>
                <a:latin typeface="Times New Roman" pitchFamily="18" charset="0"/>
              </a:rPr>
              <a:t>Субвенции </a:t>
            </a:r>
          </a:p>
          <a:p>
            <a:pPr eaLnBrk="1" hangingPunct="1"/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(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от лат.</a:t>
            </a:r>
            <a:r>
              <a:rPr lang="en-US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«</a:t>
            </a:r>
            <a:r>
              <a:rPr lang="en-US" altLang="ru-RU" sz="1400" b="1" i="1" dirty="0" err="1">
                <a:solidFill>
                  <a:schemeClr val="bg1"/>
                </a:solidFill>
                <a:latin typeface="Times New Roman" pitchFamily="18" charset="0"/>
              </a:rPr>
              <a:t>Subvenire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»</a:t>
            </a:r>
            <a:r>
              <a:rPr lang="en-US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 - </a:t>
            </a:r>
            <a:r>
              <a:rPr lang="ru-RU" altLang="ru-RU" sz="1400" b="1" i="1" dirty="0">
                <a:solidFill>
                  <a:schemeClr val="bg1"/>
                </a:solidFill>
                <a:latin typeface="Times New Roman" pitchFamily="18" charset="0"/>
              </a:rPr>
              <a:t>приходить на помощь</a:t>
            </a:r>
            <a:r>
              <a:rPr lang="ru-RU" altLang="ru-RU" sz="1400" b="1" dirty="0">
                <a:solidFill>
                  <a:schemeClr val="bg1"/>
                </a:solidFill>
                <a:latin typeface="Times New Roman" pitchFamily="18" charset="0"/>
              </a:rPr>
              <a:t>)</a:t>
            </a:r>
          </a:p>
          <a:p>
            <a:pPr eaLnBrk="1" hangingPunct="1"/>
            <a:r>
              <a:rPr lang="ru-RU" altLang="ru-RU" sz="1400" dirty="0">
                <a:solidFill>
                  <a:schemeClr val="bg1"/>
                </a:solidFill>
                <a:latin typeface="Times New Roman" pitchFamily="18" charset="0"/>
              </a:rPr>
              <a:t>Предоставляются на финансирование «переданных» другим публично-правовым образованиям полномочий</a:t>
            </a:r>
          </a:p>
        </p:txBody>
      </p:sp>
      <p:sp>
        <p:nvSpPr>
          <p:cNvPr id="9229" name="Line 43"/>
          <p:cNvSpPr>
            <a:spLocks noChangeShapeType="1"/>
          </p:cNvSpPr>
          <p:nvPr/>
        </p:nvSpPr>
        <p:spPr bwMode="auto">
          <a:xfrm flipH="1">
            <a:off x="2051050" y="685800"/>
            <a:ext cx="496888" cy="1809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0" name="Line 44"/>
          <p:cNvSpPr>
            <a:spLocks noChangeShapeType="1"/>
          </p:cNvSpPr>
          <p:nvPr/>
        </p:nvSpPr>
        <p:spPr bwMode="auto">
          <a:xfrm flipH="1">
            <a:off x="4211960" y="692696"/>
            <a:ext cx="327025" cy="187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9231" name="Line 45"/>
          <p:cNvSpPr>
            <a:spLocks noChangeShapeType="1"/>
          </p:cNvSpPr>
          <p:nvPr/>
        </p:nvSpPr>
        <p:spPr bwMode="auto">
          <a:xfrm>
            <a:off x="6659563" y="692150"/>
            <a:ext cx="576262" cy="1444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" name="AutoShape 8"/>
          <p:cNvSpPr>
            <a:spLocks noChangeArrowheads="1"/>
          </p:cNvSpPr>
          <p:nvPr/>
        </p:nvSpPr>
        <p:spPr bwMode="auto">
          <a:xfrm>
            <a:off x="6400303" y="864352"/>
            <a:ext cx="2112489" cy="4804830"/>
          </a:xfrm>
          <a:prstGeom prst="flowChartAlternateProcess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 anchor="ctr"/>
          <a:lstStyle>
            <a:lvl1pPr algn="l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300">
              <a:latin typeface="Times New Roman" pitchFamily="18" charset="0"/>
            </a:endParaRPr>
          </a:p>
        </p:txBody>
      </p:sp>
      <p:sp>
        <p:nvSpPr>
          <p:cNvPr id="9236" name="Text Box 51"/>
          <p:cNvSpPr txBox="1">
            <a:spLocks noChangeArrowheads="1"/>
          </p:cNvSpPr>
          <p:nvPr/>
        </p:nvSpPr>
        <p:spPr bwMode="auto">
          <a:xfrm>
            <a:off x="6443663" y="1268412"/>
            <a:ext cx="2088777" cy="3293209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latin typeface="Times New Roman" pitchFamily="18" charset="0"/>
              </a:rPr>
              <a:t>Иные межбюджетные трансферты</a:t>
            </a:r>
            <a:r>
              <a:rPr lang="ru-RU" altLang="ru-RU" sz="900" dirty="0"/>
              <a:t> </a:t>
            </a:r>
            <a:r>
              <a:rPr lang="ru-RU" altLang="ru-RU" sz="1400" b="1" i="1" dirty="0">
                <a:latin typeface="Times New Roman" pitchFamily="18" charset="0"/>
              </a:rPr>
              <a:t>(</a:t>
            </a:r>
            <a:r>
              <a:rPr lang="ru-RU" altLang="ru-RU" sz="1400" b="1" i="1" dirty="0" err="1">
                <a:latin typeface="Times New Roman" pitchFamily="18" charset="0"/>
              </a:rPr>
              <a:t>Трансфе́рт</a:t>
            </a:r>
            <a:r>
              <a:rPr lang="ru-RU" altLang="ru-RU" sz="1400" b="1" i="1" dirty="0">
                <a:latin typeface="Times New Roman" pitchFamily="18" charset="0"/>
              </a:rPr>
              <a:t> от лат. «</a:t>
            </a:r>
            <a:r>
              <a:rPr lang="ru-RU" altLang="ru-RU" sz="1400" b="1" i="1" dirty="0" err="1">
                <a:latin typeface="Times New Roman" pitchFamily="18" charset="0"/>
              </a:rPr>
              <a:t>Transfero</a:t>
            </a:r>
            <a:r>
              <a:rPr lang="ru-RU" altLang="ru-RU" sz="1400" b="1" i="1" dirty="0">
                <a:latin typeface="Times New Roman" pitchFamily="18" charset="0"/>
              </a:rPr>
              <a:t>»-</a:t>
            </a:r>
            <a:r>
              <a:rPr lang="ru-RU" altLang="ru-RU" sz="1400" b="1" i="1" dirty="0" err="1">
                <a:latin typeface="Times New Roman" pitchFamily="18" charset="0"/>
              </a:rPr>
              <a:t>переношу,перемещаю</a:t>
            </a:r>
            <a:r>
              <a:rPr lang="ru-RU" altLang="ru-RU" sz="1400" b="1" i="1" dirty="0">
                <a:latin typeface="Times New Roman" pitchFamily="18" charset="0"/>
              </a:rPr>
              <a:t>)</a:t>
            </a:r>
            <a:r>
              <a:rPr lang="ru-RU" altLang="ru-RU" sz="1400" b="1" dirty="0"/>
              <a:t> </a:t>
            </a:r>
            <a:r>
              <a:rPr lang="ru-RU" altLang="ru-RU" sz="1400" dirty="0">
                <a:latin typeface="Times New Roman" pitchFamily="18" charset="0"/>
              </a:rPr>
              <a:t>Предоставляются на осуществление части полномочий по решению вопросов местного значения в соответствии с заключенными соглашениями</a:t>
            </a:r>
            <a:endParaRPr lang="ru-RU" altLang="ru-RU" sz="9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Овал 1"/>
          <p:cNvGrpSpPr/>
          <p:nvPr/>
        </p:nvGrpSpPr>
        <p:grpSpPr>
          <a:xfrm>
            <a:off x="1322388" y="1036638"/>
            <a:ext cx="6248400" cy="749300"/>
            <a:chOff x="833" y="653"/>
            <a:chExt cx="3936" cy="472"/>
          </a:xfrm>
        </p:grpSpPr>
        <p:pic>
          <p:nvPicPr>
            <p:cNvPr id="8217" name="Picture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33" y="653"/>
              <a:ext cx="3936" cy="4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8" name="Text Box 4"/>
            <p:cNvSpPr txBox="1"/>
            <p:nvPr/>
          </p:nvSpPr>
          <p:spPr>
            <a:xfrm>
              <a:off x="1419" y="730"/>
              <a:ext cx="2769" cy="32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1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Утверждение бюджета очередного года</a:t>
              </a:r>
              <a:endParaRPr sz="9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5" name="Овал 29"/>
          <p:cNvGrpSpPr/>
          <p:nvPr/>
        </p:nvGrpSpPr>
        <p:grpSpPr>
          <a:xfrm>
            <a:off x="1384300" y="1895475"/>
            <a:ext cx="6248400" cy="755650"/>
            <a:chOff x="872" y="1194"/>
            <a:chExt cx="3936" cy="476"/>
          </a:xfrm>
        </p:grpSpPr>
        <p:pic>
          <p:nvPicPr>
            <p:cNvPr id="8215" name="Picture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2" y="1194"/>
              <a:ext cx="3936" cy="4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6" name="Text Box 8"/>
            <p:cNvSpPr txBox="1"/>
            <p:nvPr/>
          </p:nvSpPr>
          <p:spPr>
            <a:xfrm>
              <a:off x="1458" y="1274"/>
              <a:ext cx="2769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0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Исполнение бюджета в текущем году</a:t>
              </a:r>
              <a:endParaRPr sz="20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6" name="Овал 30"/>
          <p:cNvGrpSpPr/>
          <p:nvPr/>
        </p:nvGrpSpPr>
        <p:grpSpPr>
          <a:xfrm>
            <a:off x="1322388" y="2786063"/>
            <a:ext cx="6248400" cy="858837"/>
            <a:chOff x="833" y="1755"/>
            <a:chExt cx="3936" cy="541"/>
          </a:xfrm>
        </p:grpSpPr>
        <p:pic>
          <p:nvPicPr>
            <p:cNvPr id="8213" name="Picture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" y="1789"/>
              <a:ext cx="3936" cy="4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4" name="Text Box 11"/>
            <p:cNvSpPr txBox="1"/>
            <p:nvPr/>
          </p:nvSpPr>
          <p:spPr>
            <a:xfrm>
              <a:off x="1395" y="1755"/>
              <a:ext cx="2769" cy="54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Формирование отчета об исполнении бюджета предыдущего года</a:t>
              </a:r>
              <a:endParaRPr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7" name="Овал 31"/>
          <p:cNvGrpSpPr/>
          <p:nvPr/>
        </p:nvGrpSpPr>
        <p:grpSpPr>
          <a:xfrm>
            <a:off x="1352550" y="4737100"/>
            <a:ext cx="6188075" cy="755650"/>
            <a:chOff x="852" y="2984"/>
            <a:chExt cx="3898" cy="476"/>
          </a:xfrm>
        </p:grpSpPr>
        <p:pic>
          <p:nvPicPr>
            <p:cNvPr id="8211" name="Picture 13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2" y="2984"/>
              <a:ext cx="3898" cy="476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2" name="Text Box 14"/>
            <p:cNvSpPr txBox="1"/>
            <p:nvPr/>
          </p:nvSpPr>
          <p:spPr>
            <a:xfrm>
              <a:off x="1433" y="3063"/>
              <a:ext cx="2742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0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Составление проекта бюджета очередного года</a:t>
              </a:r>
              <a:endParaRPr sz="20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8" name="Овал 32"/>
          <p:cNvGrpSpPr/>
          <p:nvPr/>
        </p:nvGrpSpPr>
        <p:grpSpPr>
          <a:xfrm>
            <a:off x="1322388" y="3773488"/>
            <a:ext cx="6248400" cy="749300"/>
            <a:chOff x="833" y="2377"/>
            <a:chExt cx="3936" cy="472"/>
          </a:xfrm>
        </p:grpSpPr>
        <p:pic>
          <p:nvPicPr>
            <p:cNvPr id="8209" name="Picture 1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33" y="2377"/>
              <a:ext cx="3936" cy="47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10" name="Text Box 17"/>
            <p:cNvSpPr txBox="1"/>
            <p:nvPr/>
          </p:nvSpPr>
          <p:spPr>
            <a:xfrm>
              <a:off x="1419" y="2453"/>
              <a:ext cx="2769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Утверждение отчета об исполнении бюджета предыдущего года</a:t>
              </a:r>
              <a:endParaRPr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8199" name="Овал 33"/>
          <p:cNvGrpSpPr/>
          <p:nvPr/>
        </p:nvGrpSpPr>
        <p:grpSpPr>
          <a:xfrm>
            <a:off x="1384300" y="5778500"/>
            <a:ext cx="6186488" cy="750888"/>
            <a:chOff x="872" y="3640"/>
            <a:chExt cx="3897" cy="473"/>
          </a:xfrm>
        </p:grpSpPr>
        <p:pic>
          <p:nvPicPr>
            <p:cNvPr id="8207" name="Picture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72" y="3640"/>
              <a:ext cx="3897" cy="473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8" name="Text Box 20"/>
            <p:cNvSpPr txBox="1"/>
            <p:nvPr/>
          </p:nvSpPr>
          <p:spPr>
            <a:xfrm>
              <a:off x="1452" y="3718"/>
              <a:ext cx="2742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 anchorCtr="0"/>
            <a:lstStyle/>
            <a:p>
              <a:pPr algn="ctr"/>
              <a:r>
                <a:rPr sz="2000" b="1" i="1" dirty="0">
                  <a:solidFill>
                    <a:srgbClr val="00206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Рассмотрение проекта бюджета очередного года</a:t>
              </a:r>
              <a:endParaRPr sz="2000" b="1" i="1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8200" name="Стрелка вниз 11"/>
          <p:cNvSpPr/>
          <p:nvPr/>
        </p:nvSpPr>
        <p:spPr>
          <a:xfrm>
            <a:off x="4270375" y="1773238"/>
            <a:ext cx="484188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1" name="Стрелка вниз 35"/>
          <p:cNvSpPr/>
          <p:nvPr/>
        </p:nvSpPr>
        <p:spPr>
          <a:xfrm>
            <a:off x="4268788" y="2706688"/>
            <a:ext cx="485775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2" name="Стрелка вниз 36"/>
          <p:cNvSpPr/>
          <p:nvPr/>
        </p:nvSpPr>
        <p:spPr>
          <a:xfrm>
            <a:off x="4270375" y="3649663"/>
            <a:ext cx="484188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3" name="Стрелка вниз 37"/>
          <p:cNvSpPr/>
          <p:nvPr/>
        </p:nvSpPr>
        <p:spPr>
          <a:xfrm>
            <a:off x="4208463" y="4608513"/>
            <a:ext cx="485775" cy="14287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4" name="Стрелка вниз 39"/>
          <p:cNvSpPr/>
          <p:nvPr/>
        </p:nvSpPr>
        <p:spPr>
          <a:xfrm>
            <a:off x="4238625" y="5627688"/>
            <a:ext cx="485775" cy="14446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205" name="Выгнутая влево стрелка 22"/>
          <p:cNvSpPr/>
          <p:nvPr/>
        </p:nvSpPr>
        <p:spPr>
          <a:xfrm rot="10800000">
            <a:off x="7323138" y="1101725"/>
            <a:ext cx="1439862" cy="5229225"/>
          </a:xfrm>
          <a:prstGeom prst="curvedRightArrow">
            <a:avLst>
              <a:gd name="adj1" fmla="val 29141"/>
              <a:gd name="adj2" fmla="val 55268"/>
              <a:gd name="adj3" fmla="val 25000"/>
            </a:avLst>
          </a:prstGeom>
          <a:solidFill>
            <a:srgbClr val="4F81BD"/>
          </a:solidFill>
          <a:ln w="25400" cap="flat" cmpd="sng">
            <a:solidFill>
              <a:srgbClr val="385D8A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8206" name="Заголовок 5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36638" y="-73025"/>
            <a:ext cx="7802562" cy="1273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964488" cy="980728"/>
          </a:xfrm>
          <a:solidFill>
            <a:schemeClr val="bg2">
              <a:lumMod val="90000"/>
            </a:schemeClr>
          </a:solidFill>
          <a:ln w="15875">
            <a:solidFill>
              <a:schemeClr val="dk1">
                <a:shade val="75000"/>
                <a:satMod val="125000"/>
                <a:lumMod val="75000"/>
              </a:schemeClr>
            </a:solidFill>
          </a:ln>
          <a:scene3d>
            <a:camera prst="orthographicFront"/>
            <a:lightRig rig="balanced" dir="t"/>
          </a:scene3d>
          <a:sp3d prstMaterial="plastic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t" anchorCtr="0">
            <a:normAutofit/>
          </a:bodyPr>
          <a:lstStyle/>
          <a:p>
            <a:pPr marL="319405" marR="0" lvl="0" indent="-319405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anose="02040502050405020303" pitchFamily="18" charset="0"/>
              <a:buChar char="*"/>
              <a:defRPr/>
            </a:pPr>
            <a:r>
              <a:rPr kumimoji="0" lang="ru-RU" sz="2700" b="1" i="1" u="sng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Доходы бюджета </a:t>
            </a:r>
            <a: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4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бюджета – поступающие в бюджет денежные </a:t>
            </a:r>
            <a:r>
              <a:rPr kumimoji="0" lang="ru-RU" sz="1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средства</a:t>
            </a:r>
            <a:endParaRPr kumimoji="0" lang="ru-RU" sz="18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179388" y="1341438"/>
            <a:ext cx="2736850" cy="5256213"/>
          </a:xfr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/>
          <a:lstStyle/>
          <a:p>
            <a:pPr algn="ctr"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ДОХОДЫ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уплаты налогов,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Налоговым кодексом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</a:t>
            </a:r>
          </a:p>
          <a:p>
            <a:pPr>
              <a:lnSpc>
                <a:spcPct val="80000"/>
              </a:lnSpc>
              <a:buClr>
                <a:srgbClr val="C3260C"/>
              </a:buClr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например: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доходы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лиц;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Сельскохозяйственный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налог;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Акцизы по подакцизным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товарам(продукции),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производимым, на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РФ;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 на имущество</a:t>
            </a:r>
          </a:p>
          <a:p>
            <a:pPr>
              <a:lnSpc>
                <a:spcPct val="80000"/>
              </a:lnSpc>
              <a:buClrTx/>
              <a:buSzPct val="130000"/>
              <a:buFont typeface="Georgia" panose="02040502050405020303" pitchFamily="18" charset="0"/>
              <a:buNone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физических лиц </a:t>
            </a:r>
          </a:p>
          <a:p>
            <a:pPr>
              <a:lnSpc>
                <a:spcPct val="80000"/>
              </a:lnSpc>
              <a:buClrTx/>
              <a:buSzPct val="130000"/>
              <a:buFont typeface="Wingdings" panose="05000000000000000000" pitchFamily="2" charset="2"/>
              <a:buChar char="ü"/>
            </a:pPr>
            <a:r>
              <a:rPr sz="15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Земельный налог.</a:t>
            </a:r>
            <a:endParaRPr sz="15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Содержимое 2"/>
          <p:cNvSpPr txBox="1"/>
          <p:nvPr/>
        </p:nvSpPr>
        <p:spPr>
          <a:xfrm>
            <a:off x="2987675" y="1341438"/>
            <a:ext cx="2952750" cy="52562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НЕНАЛОГОВЫЕ ДОХОДЫ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уплаты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других платежей и сборов,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Установленных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Бюджетным Кодексом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Федерации,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законодательством РФ, а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штрафов за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законодательства, например: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арендной платы за земельные участки;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реализации имущества;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сдачи в аренду имущества; </a:t>
            </a:r>
          </a:p>
          <a:p>
            <a:pPr marL="273050" lvl="0" indent="-273050" eaLnBrk="1" hangingPunct="1">
              <a:lnSpc>
                <a:spcPct val="80000"/>
              </a:lnSpc>
              <a:spcBef>
                <a:spcPts val="600"/>
              </a:spcBef>
              <a:buSzPct val="70000"/>
              <a:buFont typeface="Wingdings" panose="05000000000000000000" pitchFamily="2" charset="2"/>
              <a:buChar char="ü"/>
            </a:pPr>
            <a:r>
              <a:rPr sz="17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от продажи земельных участков</a:t>
            </a:r>
            <a:endParaRPr sz="17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Содержимое 2"/>
          <p:cNvSpPr txBox="1"/>
          <p:nvPr/>
        </p:nvSpPr>
        <p:spPr>
          <a:xfrm>
            <a:off x="6011863" y="1341438"/>
            <a:ext cx="2663825" cy="5256213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БЕЗВОЗМЕЗДНЫЕ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rgbClr val="7030A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от других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Бюджетов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(межбюджетные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трансферты),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организаций, граждан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(кроме налоговых и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accent1"/>
              </a:buClr>
              <a:buSzPct val="70000"/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неналоговых доходов):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Дотации;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Субсидии;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Субвенции; </a:t>
            </a:r>
          </a:p>
          <a:p>
            <a:pPr marL="273050" lvl="0" indent="-273050" eaLnBrk="1" hangingPunct="1">
              <a:spcBef>
                <a:spcPts val="6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ü"/>
            </a:pPr>
            <a:r>
              <a:rPr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межбюджетные трансферты</a:t>
            </a:r>
            <a:endParaRPr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963613" y="1124744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7370763" y="1124744"/>
            <a:ext cx="0" cy="216024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2" idx="2"/>
            <a:endCxn id="5" idx="0"/>
          </p:cNvCxnSpPr>
          <p:nvPr/>
        </p:nvCxnSpPr>
        <p:spPr>
          <a:xfrm flipH="1">
            <a:off x="4463988" y="980728"/>
            <a:ext cx="18256" cy="36004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58670" y="1337915"/>
            <a:ext cx="7807024" cy="4571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rect">
              <a:fillToRect l="50000" t="50000" r="50000" b="50000"/>
            </a:path>
            <a:tileRect/>
          </a:gradFill>
          <a:ln cmpd="thickThin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  <a:effectLst>
            <a:innerShdw blurRad="63500" dist="50800" dir="2700000">
              <a:schemeClr val="accent4">
                <a:lumMod val="20000"/>
                <a:lumOff val="80000"/>
                <a:alpha val="5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8788" y="1557338"/>
            <a:ext cx="3475038" cy="873125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Показатели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00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5976" y="1556792"/>
            <a:ext cx="1439863" cy="7191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2025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211960" y="4797152"/>
            <a:ext cx="1440160" cy="7920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8788" y="2759075"/>
            <a:ext cx="3475038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Доходы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8788" y="3716338"/>
            <a:ext cx="3475038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>
                <a:solidFill>
                  <a:schemeClr val="tx2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Расходы</a:t>
            </a:r>
            <a:endParaRPr dirty="0">
              <a:solidFill>
                <a:schemeClr val="tx2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рублей.</a:t>
            </a:r>
            <a:endParaRPr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8788" y="4986338"/>
            <a:ext cx="3475038" cy="5857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Дефицит(-), Профицит(+),                 тыс. рублей.</a:t>
            </a:r>
            <a:endParaRPr sz="1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4356100" y="2708275"/>
            <a:ext cx="1368425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3 973,8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4356100" y="3716338"/>
            <a:ext cx="1438275" cy="6492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13 973,8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255" name="Rectangle 17"/>
          <p:cNvSpPr/>
          <p:nvPr/>
        </p:nvSpPr>
        <p:spPr>
          <a:xfrm>
            <a:off x="468313" y="196850"/>
            <a:ext cx="7920037" cy="12001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indent="449580" algn="ctr"/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Основные характеристики бюджета </a:t>
            </a:r>
            <a:endParaRPr lang="en-US" altLang="x-none" sz="2400" b="1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indent="449580" algn="ctr"/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Парамоновского сельского</a:t>
            </a:r>
            <a:endParaRPr sz="2400" dirty="0">
              <a:solidFill>
                <a:schemeClr val="folHlink"/>
              </a:solidFill>
              <a:latin typeface="Times New Roman" panose="02020603050405020304" pitchFamily="18" charset="0"/>
            </a:endParaRPr>
          </a:p>
          <a:p>
            <a:pPr indent="449580" algn="ctr"/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поселения Морозовского района </a:t>
            </a:r>
            <a:r>
              <a:rPr sz="2400" b="1" dirty="0" err="1">
                <a:solidFill>
                  <a:schemeClr val="folHlink"/>
                </a:solidFill>
                <a:latin typeface="Times New Roman" panose="02020603050405020304" pitchFamily="18" charset="0"/>
              </a:rPr>
              <a:t>на</a:t>
            </a:r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202</a:t>
            </a:r>
            <a:r>
              <a:rPr 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5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-202</a:t>
            </a:r>
            <a:r>
              <a:rPr lang="ru-RU"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7</a:t>
            </a:r>
            <a:r>
              <a:rPr sz="2400" b="1" dirty="0" smtClean="0">
                <a:solidFill>
                  <a:schemeClr val="folHlink"/>
                </a:solidFill>
                <a:latin typeface="Times New Roman" panose="02020603050405020304" pitchFamily="18" charset="0"/>
              </a:rPr>
              <a:t> </a:t>
            </a:r>
            <a:r>
              <a:rPr sz="2400" b="1" dirty="0">
                <a:solidFill>
                  <a:schemeClr val="folHlink"/>
                </a:solidFill>
                <a:latin typeface="Times New Roman" panose="02020603050405020304" pitchFamily="18" charset="0"/>
              </a:rPr>
              <a:t>года.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084888" y="1557338"/>
            <a:ext cx="1366838" cy="7191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2026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596188" y="1557338"/>
            <a:ext cx="1368425" cy="719138"/>
          </a:xfrm>
          <a:prstGeom prst="roundRect">
            <a:avLst/>
          </a:prstGeom>
          <a:solidFill>
            <a:srgbClr val="FFFF00"/>
          </a:solidFill>
          <a:ln>
            <a:solidFill>
              <a:schemeClr val="accent1">
                <a:shade val="50000"/>
                <a:shade val="75000"/>
                <a:satMod val="125000"/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2027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084888" y="2708275"/>
            <a:ext cx="1366838" cy="6477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11 572,8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 flipH="1">
            <a:off x="7596188" y="2708275"/>
            <a:ext cx="1368425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7 201,3 </a:t>
            </a:r>
            <a:r>
              <a:rPr dirty="0" err="1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flipH="1">
            <a:off x="6011863" y="3716338"/>
            <a:ext cx="1439863" cy="6492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11 572,8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flipH="1">
            <a:off x="7596188" y="3716338"/>
            <a:ext cx="1438275" cy="649288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lang="ru-RU" dirty="0" smtClean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7 201,3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1" hangingPunct="1">
              <a:buNone/>
            </a:pPr>
            <a:r>
              <a:rPr dirty="0">
                <a:solidFill>
                  <a:srgbClr val="000000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рублей</a:t>
            </a:r>
            <a:endParaRPr dirty="0">
              <a:solidFill>
                <a:srgbClr val="000000"/>
              </a:solidFill>
              <a:effectLst>
                <a:outerShdw blurRad="38100" dist="38100" dir="2700000">
                  <a:srgbClr val="FFFFFF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012160" y="4797152"/>
            <a:ext cx="1440160" cy="7920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7524328" y="4797152"/>
            <a:ext cx="1440160" cy="7920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0,0</a:t>
            </a:r>
          </a:p>
        </p:txBody>
      </p:sp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Замещающее содержимое 11265"/>
          <p:cNvGraphicFramePr>
            <a:graphicFrameLocks noGrp="1"/>
          </p:cNvGraphicFramePr>
          <p:nvPr>
            <p:ph sz="quarter" idx="13"/>
          </p:nvPr>
        </p:nvGraphicFramePr>
        <p:xfrm>
          <a:off x="395288" y="981075"/>
          <a:ext cx="8353425" cy="5398839"/>
        </p:xfrm>
        <a:graphic>
          <a:graphicData uri="http://schemas.openxmlformats.org/drawingml/2006/table">
            <a:tbl>
              <a:tblPr/>
              <a:tblGrid>
                <a:gridCol w="4602163"/>
                <a:gridCol w="1374775"/>
                <a:gridCol w="1143000"/>
                <a:gridCol w="1233487"/>
              </a:tblGrid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Показатели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5</a:t>
                      </a:r>
                      <a:r>
                        <a:rPr sz="1600" b="1" dirty="0" err="1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2026</a:t>
                      </a:r>
                      <a:r>
                        <a:rPr sz="1600" b="1" dirty="0" err="1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202</a:t>
                      </a:r>
                      <a:r>
                        <a:rPr lang="ru-RU"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7</a:t>
                      </a:r>
                      <a:r>
                        <a:rPr sz="1600" b="1" dirty="0" smtClean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Trebuchet MS" panose="020B0603020202020204" pitchFamily="34" charset="0"/>
                        </a:rPr>
                        <a:t>год</a:t>
                      </a:r>
                      <a:endParaRPr lang="ru-RU" altLang="en-US" sz="1600" b="1" dirty="0">
                        <a:solidFill>
                          <a:srgbClr val="FFFFFF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79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Всего доходов: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13 973,8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11 572,8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7 201,3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Налоговые доходы, всего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4 451,7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4 551,1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4 653,1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619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В том числе: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40393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Налог на доходы физических лиц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769,0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825,9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883,7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Единый сельскохозяйственный налог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1 062,5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1105,0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1 149,2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Налог на имущество физических лиц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12,3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12,3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12,3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49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Земельный налог с организаций 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509,7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509,7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509,7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Земельный налог  с физических лиц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1 898,2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1 898,2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1 898,2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5810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Неналоговые доходы, всего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7,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8,1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8</a:t>
                      </a: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,5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6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b="1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Безвозмездные поступления, всего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9</a:t>
                      </a:r>
                      <a:r>
                        <a:rPr lang="ru-RU" altLang="en-US" sz="1600" b="1" baseline="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514,3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7 013,6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b="1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</a:t>
                      </a:r>
                      <a:r>
                        <a:rPr lang="ru-RU" altLang="en-US" sz="1600" b="1" baseline="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 539,7</a:t>
                      </a:r>
                      <a:endParaRPr lang="ru-RU" altLang="en-US" sz="1600" b="1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3349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 err="1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Дотации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9 353,8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3 838,4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2 539,5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Иные межбюджетные трансферты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0,0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452437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Субвенции бюджетам бюджетной системы РФ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160,5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altLang="en-US" sz="1600" dirty="0" smtClean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175,2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sz="1600" dirty="0">
                          <a:solidFill>
                            <a:srgbClr val="7030A0"/>
                          </a:solidFill>
                          <a:latin typeface="Trebuchet MS" panose="020B0603020202020204" pitchFamily="34" charset="0"/>
                        </a:rPr>
                        <a:t>0,2</a:t>
                      </a:r>
                      <a:endParaRPr lang="ru-RU" altLang="en-US" sz="1600" dirty="0">
                        <a:solidFill>
                          <a:srgbClr val="7030A0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</a:tbl>
          </a:graphicData>
        </a:graphic>
      </p:graphicFrame>
      <p:sp>
        <p:nvSpPr>
          <p:cNvPr id="11343" name="Rectangle 1"/>
          <p:cNvSpPr/>
          <p:nvPr/>
        </p:nvSpPr>
        <p:spPr>
          <a:xfrm>
            <a:off x="827088" y="122238"/>
            <a:ext cx="7632700" cy="8318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 defTabSz="914400" eaLnBrk="0" hangingPunct="0">
              <a:tabLst>
                <a:tab pos="4840605" algn="ctr"/>
              </a:tabLst>
            </a:pP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поступлений доходов местного бюджета </a:t>
            </a:r>
            <a:r>
              <a:rPr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400" eaLnBrk="0" hangingPunct="0">
              <a:tabLst>
                <a:tab pos="4840605" algn="ctr"/>
              </a:tabLst>
            </a:pP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на плановый </a:t>
            </a:r>
            <a:r>
              <a:rPr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  <a:endParaRPr sz="2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6"/>
          <p:cNvSpPr>
            <a:spLocks noGrp="1" noChangeArrowheads="1"/>
          </p:cNvSpPr>
          <p:nvPr>
            <p:ph type="title"/>
          </p:nvPr>
        </p:nvSpPr>
        <p:spPr>
          <a:xfrm>
            <a:off x="313003" y="298837"/>
            <a:ext cx="8467109" cy="556121"/>
          </a:xfrm>
          <a:solidFill>
            <a:srgbClr val="CCFFFF"/>
          </a:solidFill>
          <a:ln>
            <a:noFill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None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Классификация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>
                  <a:reflection blurRad="6350" stA="55000" endA="300" endPos="45500" dir="5400000" sy="-100000" algn="bl" rotWithShape="0"/>
                </a:effectLst>
                <a:uLnTx/>
                <a:uFillTx/>
                <a:latin typeface="Times New Roman" panose="02020603050405020304" pitchFamily="18" charset="0"/>
                <a:ea typeface="+mj-ea"/>
                <a:cs typeface="+mj-cs"/>
              </a:rPr>
              <a:t>расходов бюджета по разделам</a:t>
            </a:r>
          </a:p>
        </p:txBody>
      </p:sp>
      <p:pic>
        <p:nvPicPr>
          <p:cNvPr id="12291" name="Picture 7" descr="Физ-ра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950" y="981075"/>
            <a:ext cx="717550" cy="4968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2" name="Picture 9" descr="ЖКХ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2500" y="981075"/>
            <a:ext cx="719138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3" name="Picture 12" descr="Культура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6463" y="981075"/>
            <a:ext cx="722312" cy="506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Picture 14" descr="нац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613" y="981075"/>
            <a:ext cx="647700" cy="488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5" name="Picture 17" descr="Общегос-е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850" y="981075"/>
            <a:ext cx="719138" cy="503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6" name="Picture 19" descr="Соц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27750" y="981075"/>
            <a:ext cx="717550" cy="5365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7" name="Line 20"/>
          <p:cNvSpPr/>
          <p:nvPr/>
        </p:nvSpPr>
        <p:spPr>
          <a:xfrm>
            <a:off x="1476375" y="1484313"/>
            <a:ext cx="0" cy="288925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98" name="Text Box 21"/>
          <p:cNvSpPr txBox="1"/>
          <p:nvPr/>
        </p:nvSpPr>
        <p:spPr>
          <a:xfrm>
            <a:off x="107950" y="2349500"/>
            <a:ext cx="1079500" cy="554038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Общегосударст-венные вопросы</a:t>
            </a:r>
          </a:p>
        </p:txBody>
      </p:sp>
      <p:sp>
        <p:nvSpPr>
          <p:cNvPr id="12299" name="Text Box 26"/>
          <p:cNvSpPr txBox="1"/>
          <p:nvPr/>
        </p:nvSpPr>
        <p:spPr>
          <a:xfrm>
            <a:off x="1692275" y="2349500"/>
            <a:ext cx="1298575" cy="708025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Национальная безопасность и правоохранительная деятельность</a:t>
            </a:r>
          </a:p>
        </p:txBody>
      </p:sp>
      <p:sp>
        <p:nvSpPr>
          <p:cNvPr id="12300" name="Line 27"/>
          <p:cNvSpPr/>
          <p:nvPr/>
        </p:nvSpPr>
        <p:spPr>
          <a:xfrm>
            <a:off x="2339975" y="1484313"/>
            <a:ext cx="0" cy="865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1" name="Text Box 33"/>
          <p:cNvSpPr txBox="1"/>
          <p:nvPr/>
        </p:nvSpPr>
        <p:spPr>
          <a:xfrm>
            <a:off x="2881313" y="1773238"/>
            <a:ext cx="1077912" cy="577850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Жилищно-коммунальное хозяйство</a:t>
            </a:r>
          </a:p>
        </p:txBody>
      </p:sp>
      <p:sp>
        <p:nvSpPr>
          <p:cNvPr id="12302" name="Line 34"/>
          <p:cNvSpPr/>
          <p:nvPr/>
        </p:nvSpPr>
        <p:spPr>
          <a:xfrm>
            <a:off x="3708400" y="1484313"/>
            <a:ext cx="0" cy="30321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3" name="Line 37"/>
          <p:cNvSpPr/>
          <p:nvPr/>
        </p:nvSpPr>
        <p:spPr>
          <a:xfrm>
            <a:off x="4068763" y="1484313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4" name="Text Box 39"/>
          <p:cNvSpPr txBox="1"/>
          <p:nvPr/>
        </p:nvSpPr>
        <p:spPr>
          <a:xfrm>
            <a:off x="4992688" y="1773238"/>
            <a:ext cx="1308100" cy="415925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 dirty="0">
                <a:latin typeface="Times New Roman" panose="02020603050405020304" pitchFamily="18" charset="0"/>
              </a:rPr>
              <a:t>Культура</a:t>
            </a:r>
            <a:r>
              <a:rPr lang="ru-RU" altLang="ru-RU" sz="900" b="1" dirty="0">
                <a:latin typeface="Times New Roman" panose="02020603050405020304" pitchFamily="18" charset="0"/>
              </a:rPr>
              <a:t>, кинематография</a:t>
            </a:r>
          </a:p>
        </p:txBody>
      </p:sp>
      <p:sp>
        <p:nvSpPr>
          <p:cNvPr id="12305" name="Line 40"/>
          <p:cNvSpPr/>
          <p:nvPr/>
        </p:nvSpPr>
        <p:spPr>
          <a:xfrm>
            <a:off x="5292725" y="1484313"/>
            <a:ext cx="0" cy="27463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6" name="Text Box 42"/>
          <p:cNvSpPr txBox="1"/>
          <p:nvPr/>
        </p:nvSpPr>
        <p:spPr>
          <a:xfrm>
            <a:off x="5940425" y="2492375"/>
            <a:ext cx="1150938" cy="461963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200" b="1" dirty="0">
                <a:latin typeface="Times New Roman" panose="02020603050405020304" pitchFamily="18" charset="0"/>
              </a:rPr>
              <a:t>Национальная экономики</a:t>
            </a:r>
          </a:p>
        </p:txBody>
      </p:sp>
      <p:sp>
        <p:nvSpPr>
          <p:cNvPr id="12307" name="Text Box 43"/>
          <p:cNvSpPr txBox="1"/>
          <p:nvPr/>
        </p:nvSpPr>
        <p:spPr>
          <a:xfrm>
            <a:off x="6877050" y="1827213"/>
            <a:ext cx="1150938" cy="554037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Физическая культура и спорт</a:t>
            </a:r>
          </a:p>
        </p:txBody>
      </p:sp>
      <p:sp>
        <p:nvSpPr>
          <p:cNvPr id="12308" name="Line 44"/>
          <p:cNvSpPr/>
          <p:nvPr/>
        </p:nvSpPr>
        <p:spPr>
          <a:xfrm>
            <a:off x="6486525" y="1470025"/>
            <a:ext cx="0" cy="95885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09" name="Line 45"/>
          <p:cNvSpPr/>
          <p:nvPr/>
        </p:nvSpPr>
        <p:spPr>
          <a:xfrm flipH="1">
            <a:off x="7451725" y="1484313"/>
            <a:ext cx="0" cy="3429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71" name="Rectangle 15"/>
          <p:cNvSpPr>
            <a:spLocks noChangeArrowheads="1"/>
          </p:cNvSpPr>
          <p:nvPr/>
        </p:nvSpPr>
        <p:spPr bwMode="auto">
          <a:xfrm>
            <a:off x="395288" y="3789363"/>
            <a:ext cx="8459788" cy="52228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altLang="ru-RU" sz="14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Каждый из разделов классификации имеет перечень подразделов, которые отражают основные направления реализации соответствующей функции</a:t>
            </a:r>
          </a:p>
        </p:txBody>
      </p:sp>
      <p:sp>
        <p:nvSpPr>
          <p:cNvPr id="11272" name="Rectangle 29"/>
          <p:cNvSpPr>
            <a:spLocks noChangeArrowheads="1"/>
          </p:cNvSpPr>
          <p:nvPr/>
        </p:nvSpPr>
        <p:spPr bwMode="auto">
          <a:xfrm>
            <a:off x="276217" y="4581128"/>
            <a:ext cx="4296593" cy="1169551"/>
          </a:xfrm>
          <a:prstGeom prst="rect">
            <a:avLst/>
          </a:prstGeom>
          <a:solidFill>
            <a:srgbClr val="C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defTabSz="914400"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Например, в составе раздела «Жилищно-коммунальное хозяйство», </a:t>
            </a:r>
          </a:p>
          <a:p>
            <a:pPr defTabSz="914400"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в том числе, выделяются:</a:t>
            </a:r>
          </a:p>
          <a:p>
            <a:pPr defTabSz="914400"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коммунальное хозяйство; </a:t>
            </a:r>
          </a:p>
          <a:p>
            <a:pPr defTabSz="914400">
              <a:buChar char="-"/>
              <a:tabLst>
                <a:tab pos="177800" algn="l"/>
              </a:tabLst>
            </a:pPr>
            <a:r>
              <a:rPr lang="ru-RU" altLang="ru-RU" sz="1400" b="1" dirty="0">
                <a:latin typeface="Times New Roman" panose="02020603050405020304" pitchFamily="18" charset="0"/>
              </a:rPr>
              <a:t> благоустройство;</a:t>
            </a:r>
          </a:p>
        </p:txBody>
      </p:sp>
      <p:sp>
        <p:nvSpPr>
          <p:cNvPr id="11273" name="Rectangle 30"/>
          <p:cNvSpPr>
            <a:spLocks noChangeArrowheads="1"/>
          </p:cNvSpPr>
          <p:nvPr/>
        </p:nvSpPr>
        <p:spPr bwMode="auto">
          <a:xfrm rot="10800000" flipV="1">
            <a:off x="4947406" y="4598131"/>
            <a:ext cx="3858335" cy="1446550"/>
          </a:xfrm>
          <a:prstGeom prst="rect">
            <a:avLst/>
          </a:prstGeom>
          <a:solidFill>
            <a:srgbClr val="99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just"/>
            <a:r>
              <a:rPr lang="ru-RU" altLang="ru-RU" sz="1400" b="1" dirty="0">
                <a:latin typeface="Times New Roman" panose="02020603050405020304" pitchFamily="18" charset="0"/>
              </a:rPr>
              <a:t>Полный  перечень     разделов и подразделов классификации расходов  бюджетов  приведен в статье 21 Бюджетного кодекса     Российской      Федерации</a:t>
            </a:r>
          </a:p>
          <a:p>
            <a:endParaRPr lang="ru-RU" altLang="ru-RU" sz="1400" b="1" dirty="0">
              <a:latin typeface="Times New Roman" panose="02020603050405020304" pitchFamily="18" charset="0"/>
            </a:endParaRPr>
          </a:p>
          <a:p>
            <a:r>
              <a:rPr lang="ru-RU" altLang="ru-RU" b="1" dirty="0">
                <a:latin typeface="Times New Roman" panose="02020603050405020304" pitchFamily="18" charset="0"/>
              </a:rPr>
              <a:t>    </a:t>
            </a:r>
          </a:p>
        </p:txBody>
      </p:sp>
      <p:pic>
        <p:nvPicPr>
          <p:cNvPr id="12317" name="Picture 6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87450" y="981075"/>
            <a:ext cx="627063" cy="503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318" name="Line 67"/>
          <p:cNvSpPr/>
          <p:nvPr/>
        </p:nvSpPr>
        <p:spPr>
          <a:xfrm>
            <a:off x="684213" y="1484313"/>
            <a:ext cx="0" cy="865187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319" name="Text Box 68"/>
          <p:cNvSpPr txBox="1"/>
          <p:nvPr/>
        </p:nvSpPr>
        <p:spPr>
          <a:xfrm>
            <a:off x="971550" y="1773238"/>
            <a:ext cx="1079500" cy="400050"/>
          </a:xfrm>
          <a:prstGeom prst="rect">
            <a:avLst/>
          </a:prstGeom>
          <a:solidFill>
            <a:srgbClr val="DDDDDD"/>
          </a:solidFill>
          <a:ln w="2857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1000" b="1" dirty="0">
                <a:latin typeface="Times New Roman" panose="02020603050405020304" pitchFamily="18" charset="0"/>
              </a:rPr>
              <a:t>Национальная оборона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5900" y="1290638"/>
            <a:ext cx="2052638" cy="127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Защита населения и территории от чрезвычайных ситуаций, обеспечения пожарной безопасности и безопасности людей на водных объектах</a:t>
            </a:r>
            <a:endParaRPr sz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20938" y="1290638"/>
            <a:ext cx="1976438" cy="127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культуры и туризма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24663" y="1290638"/>
            <a:ext cx="1976438" cy="12747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качественными жилищно-коммунальными услугами населения Парамоновского сельского поселения</a:t>
            </a:r>
            <a:endParaRPr sz="12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92638" y="2730500"/>
            <a:ext cx="1976438" cy="11239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физической культуры и спорта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824663" y="2730500"/>
            <a:ext cx="1976438" cy="108743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«Обеспечение общественного порядка и противодействие преступности»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1268413"/>
            <a:ext cx="2016125" cy="129698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Муниципальная политика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79388" y="2781300"/>
            <a:ext cx="4248150" cy="10795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13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муниципальными  финансами и создание условий для  эффективного управления муниципальными финансами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321" name="Rectangle 13"/>
          <p:cNvSpPr/>
          <p:nvPr/>
        </p:nvSpPr>
        <p:spPr>
          <a:xfrm>
            <a:off x="1331913" y="341313"/>
            <a:ext cx="6480175" cy="6413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>
            <a:spAutoFit/>
          </a:bodyPr>
          <a:lstStyle/>
          <a:p>
            <a:pPr algn="ctr"/>
            <a:r>
              <a:rPr b="1" dirty="0">
                <a:solidFill>
                  <a:srgbClr val="7030A0"/>
                </a:solidFill>
                <a:latin typeface="Arial" panose="020B0604020202020204" pitchFamily="34" charset="0"/>
              </a:rPr>
              <a:t>Муниципальные программы </a:t>
            </a:r>
            <a:endParaRPr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pPr algn="ctr"/>
            <a:r>
              <a:rPr b="1" dirty="0">
                <a:solidFill>
                  <a:srgbClr val="7030A0"/>
                </a:solidFill>
                <a:latin typeface="Arial" panose="020B0604020202020204" pitchFamily="34" charset="0"/>
              </a:rPr>
              <a:t>Парамоновского  сельского поселения</a:t>
            </a:r>
            <a:r>
              <a:rPr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15815" y="4077072"/>
            <a:ext cx="2880321" cy="100811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/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300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Энергоэффективность</a:t>
            </a:r>
            <a:r>
              <a:rPr lang="ru-RU" sz="13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развитие энергетики»</a:t>
            </a:r>
            <a:endParaRPr sz="13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Воздушный 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1035</Words>
  <Application>Microsoft Office PowerPoint</Application>
  <PresentationFormat>Экран (4:3)</PresentationFormat>
  <Paragraphs>262</Paragraphs>
  <Slides>15</Slides>
  <Notes>1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Слайд 1</vt:lpstr>
      <vt:lpstr>Слайд 2</vt:lpstr>
      <vt:lpstr>Слайд 3</vt:lpstr>
      <vt:lpstr>Слайд 4</vt:lpstr>
      <vt:lpstr>Доходы бюджета  Доходы бюджета – поступающие в бюджет денежные средства</vt:lpstr>
      <vt:lpstr>Слайд 6</vt:lpstr>
      <vt:lpstr>Слайд 7</vt:lpstr>
      <vt:lpstr>Классификация расходов бюджета по разделам</vt:lpstr>
      <vt:lpstr>Слайд 9</vt:lpstr>
      <vt:lpstr>Слайд 10</vt:lpstr>
      <vt:lpstr>Слайд 11</vt:lpstr>
      <vt:lpstr>Слайд 12</vt:lpstr>
      <vt:lpstr>Слайд 13</vt:lpstr>
      <vt:lpstr>физическая культура и спорт 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Systema</cp:lastModifiedBy>
  <cp:revision>363</cp:revision>
  <cp:lastPrinted>2014-05-13T11:35:02Z</cp:lastPrinted>
  <dcterms:created xsi:type="dcterms:W3CDTF">2014-05-12T16:47:43Z</dcterms:created>
  <dcterms:modified xsi:type="dcterms:W3CDTF">2024-11-13T14:20:58Z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9814191953C44CFD99661CA6402A03B0_13</vt:lpwstr>
  </property>
  <property fmtid="{D5CDD505-2E9C-101B-9397-08002B2CF9AE}" pid="3" name="KSOProductBuildVer">
    <vt:lpwstr>1049-12.2.0.13431</vt:lpwstr>
  </property>
</Properties>
</file>