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gif" ContentType="image/gif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5"/>
  </p:notesMasterIdLst>
  <p:sldIdLst>
    <p:sldId id="256" r:id="rId3"/>
    <p:sldId id="327" r:id="rId4"/>
    <p:sldId id="328" r:id="rId6"/>
    <p:sldId id="317" r:id="rId7"/>
    <p:sldId id="318" r:id="rId8"/>
    <p:sldId id="325" r:id="rId9"/>
    <p:sldId id="326" r:id="rId10"/>
    <p:sldId id="306" r:id="rId11"/>
    <p:sldId id="303" r:id="rId12"/>
    <p:sldId id="320" r:id="rId13"/>
    <p:sldId id="321" r:id="rId14"/>
    <p:sldId id="322" r:id="rId15"/>
    <p:sldId id="323" r:id="rId16"/>
    <p:sldId id="324" r:id="rId17"/>
    <p:sldId id="264" r:id="rId18"/>
  </p:sldIdLst>
  <p:sldSz cx="9144000" cy="6858000" type="screen4x3"/>
  <p:notesSz cx="6858000" cy="9144000"/>
  <p:defaultTextStyle>
    <a:defPPr>
      <a:defRPr lang="ru-RU"/>
    </a:defPPr>
    <a:lvl1pPr marL="0" lvl="0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lvl="1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lvl="2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lvl="3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lvl="4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lvl="5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lvl="6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lvl="7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lvl="8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24" userDrawn="1">
          <p15:clr>
            <a:srgbClr val="A4A3A4"/>
          </p15:clr>
        </p15:guide>
        <p15:guide id="2" pos="2823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328"/>
    <p:restoredTop sz="91916"/>
  </p:normalViewPr>
  <p:slideViewPr>
    <p:cSldViewPr showGuides="1">
      <p:cViewPr>
        <p:scale>
          <a:sx n="75" d="100"/>
          <a:sy n="75" d="100"/>
        </p:scale>
        <p:origin x="-350" y="-115"/>
      </p:cViewPr>
      <p:guideLst>
        <p:guide orient="horz" pos="2124"/>
        <p:guide pos="2823"/>
      </p:guideLst>
    </p:cSldViewPr>
  </p:slideViewPr>
  <p:outlineViewPr>
    <p:cViewPr>
      <p:scale>
        <a:sx n="33" d="100"/>
        <a:sy n="33" d="100"/>
      </p:scale>
      <p:origin x="0" y="78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1" Type="http://schemas.openxmlformats.org/officeDocument/2006/relationships/tableStyles" Target="tableStyles.xml"/><Relationship Id="rId20" Type="http://schemas.openxmlformats.org/officeDocument/2006/relationships/viewProps" Target="viewProps.xml"/><Relationship Id="rId2" Type="http://schemas.openxmlformats.org/officeDocument/2006/relationships/theme" Target="theme/theme1.xml"/><Relationship Id="rId19" Type="http://schemas.openxmlformats.org/officeDocument/2006/relationships/presProps" Target="presProps.xml"/><Relationship Id="rId18" Type="http://schemas.openxmlformats.org/officeDocument/2006/relationships/slide" Target="slides/slide15.xml"/><Relationship Id="rId17" Type="http://schemas.openxmlformats.org/officeDocument/2006/relationships/slide" Target="slides/slide14.xml"/><Relationship Id="rId16" Type="http://schemas.openxmlformats.org/officeDocument/2006/relationships/slide" Target="slides/slide13.xml"/><Relationship Id="rId15" Type="http://schemas.openxmlformats.org/officeDocument/2006/relationships/slide" Target="slides/slide12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72F22F6B-5FBC-4780-9836-626290886449}" type="datetimeFigureOut">
              <a:rPr kumimoji="0" lang="ru-RU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Образец текста</a:t>
            </a:r>
            <a:endParaRPr kumimoji="0" lang="ru-RU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Второй уровень</a:t>
            </a:r>
            <a:endParaRPr kumimoji="0" lang="ru-RU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914400" marR="0" lvl="2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Третий уровень</a:t>
            </a:r>
            <a:endParaRPr kumimoji="0" lang="ru-RU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1371600" marR="0" lvl="3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Четвертый уровень</a:t>
            </a:r>
            <a:endParaRPr kumimoji="0" lang="ru-RU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1828800" marR="0" lvl="4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Пятый уровень</a:t>
            </a: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/>
          <a:p>
            <a:pPr lvl="0" algn="r" eaLnBrk="1" hangingPunct="1">
              <a:buNone/>
            </a:pPr>
            <a:fld id="{9A0DB2DC-4C9A-4742-B13C-FB6460FD3503}" type="slidenum">
              <a:rPr lang="ru-RU" sz="1200" dirty="0">
                <a:latin typeface="Calibri" panose="020F0502020204030204" pitchFamily="34" charset="0"/>
              </a:rPr>
            </a:fld>
            <a:endParaRPr lang="ru-RU" sz="1200" dirty="0">
              <a:latin typeface="Calibri" panose="020F050202020403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0B1138-828E-4C1F-B324-FDC2A12CB9D9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showMasterSp="0">
  <p:cSld name="Титульный слайд">
    <p:bg>
      <p:bgPr>
        <a:blipFill rotWithShape="0">
          <a:blip r:embed="rId2" cstate="print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0" y="2652713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/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5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/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0B1341DC-3ED3-404C-BCE8-A98341E8EE0E}" type="datetimeFigureOut">
              <a:rPr kumimoji="0" lang="ru-RU" sz="1100" b="1" i="0" u="none" strike="noStrike" kern="1200" cap="none" spc="0" normalizeH="0" baseline="0" noProof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ru-RU" sz="1100" b="1" i="0" u="none" strike="noStrike" kern="1200" cap="none" spc="0" normalizeH="0" baseline="0" noProof="0">
              <a:ln>
                <a:noFill/>
              </a:ln>
              <a:solidFill>
                <a:schemeClr val="tx1">
                  <a:lumMod val="50000"/>
                  <a:lumOff val="50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6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172200"/>
            <a:ext cx="3352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ru-RU" sz="1100" b="1" i="0" u="none" strike="noStrike" kern="1200" cap="none" spc="0" normalizeH="0" baseline="0" noProof="0">
              <a:ln>
                <a:noFill/>
              </a:ln>
              <a:solidFill>
                <a:schemeClr val="tx1">
                  <a:lumMod val="50000"/>
                  <a:lumOff val="50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algn="ctr">
              <a:buNone/>
            </a:pPr>
            <a:fld id="{9A0DB2DC-4C9A-4742-B13C-FB6460FD3503}" type="slidenum">
              <a:rPr lang="ru-RU" dirty="0">
                <a:latin typeface="Trebuchet MS" panose="020B0603020202020204" pitchFamily="34" charset="0"/>
              </a:rPr>
            </a:fld>
            <a:endParaRPr lang="ru-RU" dirty="0">
              <a:latin typeface="Trebuchet MS" panose="020B0603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Замещающая 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0A59CDB-DC9F-4F15-8F63-02AE374D2D9E}" type="datetimeFigureOut">
              <a:rPr kumimoji="0" lang="ru-RU" sz="1100" b="1" i="0" u="none" strike="noStrike" kern="1200" cap="none" spc="0" normalizeH="0" baseline="0" noProof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ru-RU" sz="1100" b="1" i="0" u="none" strike="noStrike" kern="1200" cap="none" spc="0" normalizeH="0" baseline="0" noProof="0">
              <a:ln>
                <a:noFill/>
              </a:ln>
              <a:solidFill>
                <a:schemeClr val="tx1">
                  <a:lumMod val="50000"/>
                  <a:lumOff val="50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Замещающий 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ru-RU" sz="1100" b="1" i="0" u="none" strike="noStrike" kern="1200" cap="none" spc="0" normalizeH="0" baseline="0" noProof="0">
              <a:ln>
                <a:noFill/>
              </a:ln>
              <a:solidFill>
                <a:schemeClr val="tx1">
                  <a:lumMod val="50000"/>
                  <a:lumOff val="50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Замещающий 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ru-RU" dirty="0"/>
            </a:fld>
            <a:endParaRPr lang="ru-RU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>
  <p:cSld name="Заголовок и четыре объекта">
    <p:bg>
      <p:bgPr>
        <a:blipFill rotWithShape="0">
          <a:blip r:embed="rId2" cstate="print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sz="quarter"/>
          </p:nvPr>
        </p:nvSpPr>
        <p:spPr>
          <a:xfrm>
            <a:off x="456964" y="274638"/>
            <a:ext cx="8230073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56964" y="1600200"/>
            <a:ext cx="4038349" cy="21859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quarter" idx="2"/>
          </p:nvPr>
        </p:nvSpPr>
        <p:spPr>
          <a:xfrm>
            <a:off x="4647107" y="1600200"/>
            <a:ext cx="4039930" cy="21859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Объект 4"/>
          <p:cNvSpPr>
            <a:spLocks noGrp="1"/>
          </p:cNvSpPr>
          <p:nvPr>
            <p:ph sz="quarter" idx="3"/>
          </p:nvPr>
        </p:nvSpPr>
        <p:spPr>
          <a:xfrm>
            <a:off x="456964" y="3938589"/>
            <a:ext cx="4038349" cy="21875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7107" y="3938589"/>
            <a:ext cx="4039930" cy="21875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11" name="Дата 6"/>
          <p:cNvSpPr>
            <a:spLocks noGrp="1"/>
          </p:cNvSpPr>
          <p:nvPr>
            <p:ph type="dt" sz="half" idx="1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/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ru-RU" altLang="ru-RU" sz="1100" b="1" i="0" u="none" strike="noStrike" kern="1200" cap="none" spc="0" normalizeH="0" baseline="0" noProof="0">
              <a:ln>
                <a:noFill/>
              </a:ln>
              <a:solidFill>
                <a:schemeClr val="tx1">
                  <a:lumMod val="50000"/>
                  <a:lumOff val="50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2" name="Нижний колонтитул 7"/>
          <p:cNvSpPr>
            <a:spLocks noGrp="1"/>
          </p:cNvSpPr>
          <p:nvPr>
            <p:ph type="ftr" sz="quarter" idx="1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ru-RU" altLang="ru-RU" sz="1100" b="1" i="0" u="none" strike="noStrike" kern="1200" cap="none" spc="0" normalizeH="0" baseline="0" noProof="0">
              <a:ln>
                <a:noFill/>
              </a:ln>
              <a:solidFill>
                <a:schemeClr val="tx1">
                  <a:lumMod val="50000"/>
                  <a:lumOff val="50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3" name="Номер слайда 8"/>
          <p:cNvSpPr>
            <a:spLocks noGrp="1"/>
          </p:cNvSpPr>
          <p:nvPr>
            <p:ph type="sldNum" sz="quarter" idx="14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algn="ctr">
              <a:buNone/>
            </a:pPr>
            <a:fld id="{9A0DB2DC-4C9A-4742-B13C-FB6460FD3503}" type="slidenum">
              <a:rPr lang="ru-RU" altLang="ru-RU" dirty="0">
                <a:latin typeface="Trebuchet MS" panose="020B0603020202020204" pitchFamily="34" charset="0"/>
              </a:rPr>
            </a:fld>
            <a:endParaRPr lang="ru-RU" altLang="ru-RU" dirty="0">
              <a:latin typeface="Trebuchet MS" panose="020B0603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2" name="Замещающая дата 1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0A59CDB-DC9F-4F15-8F63-02AE374D2D9E}" type="datetimeFigureOut">
              <a:rPr kumimoji="0" lang="ru-RU" sz="1100" b="1" i="0" u="none" strike="noStrike" kern="1200" cap="none" spc="0" normalizeH="0" baseline="0" noProof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ru-RU" sz="1100" b="1" i="0" u="none" strike="noStrike" kern="1200" cap="none" spc="0" normalizeH="0" baseline="0" noProof="0">
              <a:ln>
                <a:noFill/>
              </a:ln>
              <a:solidFill>
                <a:schemeClr val="tx1">
                  <a:lumMod val="50000"/>
                  <a:lumOff val="50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" name="Замещающий нижний колонтитул 2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ru-RU" sz="1100" b="1" i="0" u="none" strike="noStrike" kern="1200" cap="none" spc="0" normalizeH="0" baseline="0" noProof="0">
              <a:ln>
                <a:noFill/>
              </a:ln>
              <a:solidFill>
                <a:schemeClr val="tx1">
                  <a:lumMod val="50000"/>
                  <a:lumOff val="50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Замещающий номер слайда 3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ru-RU" dirty="0"/>
            </a:fld>
            <a:endParaRPr lang="ru-RU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2" name="Замещающая дата 1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0A59CDB-DC9F-4F15-8F63-02AE374D2D9E}" type="datetimeFigureOut">
              <a:rPr kumimoji="0" lang="ru-RU" sz="1100" b="1" i="0" u="none" strike="noStrike" kern="1200" cap="none" spc="0" normalizeH="0" baseline="0" noProof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ru-RU" sz="1100" b="1" i="0" u="none" strike="noStrike" kern="1200" cap="none" spc="0" normalizeH="0" baseline="0" noProof="0">
              <a:ln>
                <a:noFill/>
              </a:ln>
              <a:solidFill>
                <a:schemeClr val="tx1">
                  <a:lumMod val="50000"/>
                  <a:lumOff val="50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" name="Замещающий нижний колонтитул 2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ru-RU" sz="1100" b="1" i="0" u="none" strike="noStrike" kern="1200" cap="none" spc="0" normalizeH="0" baseline="0" noProof="0">
              <a:ln>
                <a:noFill/>
              </a:ln>
              <a:solidFill>
                <a:schemeClr val="tx1">
                  <a:lumMod val="50000"/>
                  <a:lumOff val="50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Замещающий номер слайда 3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ru-RU" dirty="0"/>
            </a:fld>
            <a:endParaRPr lang="ru-RU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" name="Замещающая 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0A59CDB-DC9F-4F15-8F63-02AE374D2D9E}" type="datetimeFigureOut">
              <a:rPr kumimoji="0" lang="ru-RU" sz="1100" b="1" i="0" u="none" strike="noStrike" kern="1200" cap="none" spc="0" normalizeH="0" baseline="0" noProof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ru-RU" sz="1100" b="1" i="0" u="none" strike="noStrike" kern="1200" cap="none" spc="0" normalizeH="0" baseline="0" noProof="0">
              <a:ln>
                <a:noFill/>
              </a:ln>
              <a:solidFill>
                <a:schemeClr val="tx1">
                  <a:lumMod val="50000"/>
                  <a:lumOff val="50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Замещающий нижний колонтитул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ru-RU" sz="1100" b="1" i="0" u="none" strike="noStrike" kern="1200" cap="none" spc="0" normalizeH="0" baseline="0" noProof="0">
              <a:ln>
                <a:noFill/>
              </a:ln>
              <a:solidFill>
                <a:schemeClr val="tx1">
                  <a:lumMod val="50000"/>
                  <a:lumOff val="50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Замещающий номер слайда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ru-RU" dirty="0"/>
            </a:fld>
            <a:endParaRPr lang="ru-RU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Замещающая 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0A59CDB-DC9F-4F15-8F63-02AE374D2D9E}" type="datetimeFigureOut">
              <a:rPr kumimoji="0" lang="ru-RU" sz="1100" b="1" i="0" u="none" strike="noStrike" kern="1200" cap="none" spc="0" normalizeH="0" baseline="0" noProof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ru-RU" sz="1100" b="1" i="0" u="none" strike="noStrike" kern="1200" cap="none" spc="0" normalizeH="0" baseline="0" noProof="0">
              <a:ln>
                <a:noFill/>
              </a:ln>
              <a:solidFill>
                <a:schemeClr val="tx1">
                  <a:lumMod val="50000"/>
                  <a:lumOff val="50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Замещающий 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ru-RU" sz="1100" b="1" i="0" u="none" strike="noStrike" kern="1200" cap="none" spc="0" normalizeH="0" baseline="0" noProof="0">
              <a:ln>
                <a:noFill/>
              </a:ln>
              <a:solidFill>
                <a:schemeClr val="tx1">
                  <a:lumMod val="50000"/>
                  <a:lumOff val="50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Замещающий 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ru-RU" dirty="0"/>
            </a:fld>
            <a:endParaRPr lang="ru-RU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мещающая 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0A59CDB-DC9F-4F15-8F63-02AE374D2D9E}" type="datetimeFigureOut">
              <a:rPr kumimoji="0" lang="ru-RU" sz="1100" b="1" i="0" u="none" strike="noStrike" kern="1200" cap="none" spc="0" normalizeH="0" baseline="0" noProof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ru-RU" sz="1100" b="1" i="0" u="none" strike="noStrike" kern="1200" cap="none" spc="0" normalizeH="0" baseline="0" noProof="0">
              <a:ln>
                <a:noFill/>
              </a:ln>
              <a:solidFill>
                <a:schemeClr val="tx1">
                  <a:lumMod val="50000"/>
                  <a:lumOff val="50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" name="Замещающий 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ru-RU" sz="1100" b="1" i="0" u="none" strike="noStrike" kern="1200" cap="none" spc="0" normalizeH="0" baseline="0" noProof="0">
              <a:ln>
                <a:noFill/>
              </a:ln>
              <a:solidFill>
                <a:schemeClr val="tx1">
                  <a:lumMod val="50000"/>
                  <a:lumOff val="50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Замещающий 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ru-RU" dirty="0"/>
            </a:fld>
            <a:endParaRPr lang="ru-RU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/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5" name="Замещающая 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0A59CDB-DC9F-4F15-8F63-02AE374D2D9E}" type="datetimeFigureOut">
              <a:rPr kumimoji="0" lang="ru-RU" sz="1100" b="1" i="0" u="none" strike="noStrike" kern="1200" cap="none" spc="0" normalizeH="0" baseline="0" noProof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ru-RU" sz="1100" b="1" i="0" u="none" strike="noStrike" kern="1200" cap="none" spc="0" normalizeH="0" baseline="0" noProof="0">
              <a:ln>
                <a:noFill/>
              </a:ln>
              <a:solidFill>
                <a:schemeClr val="tx1">
                  <a:lumMod val="50000"/>
                  <a:lumOff val="50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Замещающий 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ru-RU" sz="1100" b="1" i="0" u="none" strike="noStrike" kern="1200" cap="none" spc="0" normalizeH="0" baseline="0" noProof="0">
              <a:ln>
                <a:noFill/>
              </a:ln>
              <a:solidFill>
                <a:schemeClr val="tx1">
                  <a:lumMod val="50000"/>
                  <a:lumOff val="50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Замещающий 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ru-RU" dirty="0"/>
            </a:fld>
            <a:endParaRPr lang="ru-RU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 showMasterSp="0">
  <p:cSld name="Рисунок с подписью">
    <p:bg>
      <p:bgPr>
        <a:blipFill rotWithShape="0">
          <a:blip r:embed="rId2" cstate="print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2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3" name="Rectangle 9"/>
          <p:cNvSpPr/>
          <p:nvPr/>
        </p:nvSpPr>
        <p:spPr>
          <a:xfrm>
            <a:off x="0" y="2652713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4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 vert="horz" wrap="square" lIns="91440" tIns="45720" rIns="91440" bIns="45720" numCol="1" rtlCol="0" anchor="t" anchorCtr="0" compatLnSpc="1"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anose="02040502050405020303" pitchFamily="18" charset="0"/>
              <a:buNone/>
              <a:defRPr/>
            </a:pPr>
            <a:r>
              <a:rPr kumimoji="0" lang="ru-RU" sz="2000" b="0" i="0" u="none" strike="noStrike" kern="1200" cap="none" spc="0" normalizeH="0" baseline="0" noProof="0" smtClean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anose="02040502050405020303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/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5" name="Date Placeholder 4"/>
          <p:cNvSpPr>
            <a:spLocks noGrp="1"/>
          </p:cNvSpPr>
          <p:nvPr>
            <p:ph type="dt" sz="half" idx="1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/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ECD429BC-EEF2-4D0A-84B6-CDCB56B29AD3}" type="datetimeFigureOut">
              <a:rPr kumimoji="0" lang="ru-RU" sz="1100" b="1" i="0" u="none" strike="noStrike" kern="1200" cap="none" spc="0" normalizeH="0" baseline="0" noProof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ru-RU" sz="1100" b="1" i="0" u="none" strike="noStrike" kern="1200" cap="none" spc="0" normalizeH="0" baseline="0" noProof="0">
              <a:ln>
                <a:noFill/>
              </a:ln>
              <a:solidFill>
                <a:schemeClr val="tx1">
                  <a:lumMod val="50000"/>
                  <a:lumOff val="50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457200" y="6172200"/>
            <a:ext cx="3352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ru-RU" sz="1100" b="1" i="0" u="none" strike="noStrike" kern="1200" cap="none" spc="0" normalizeH="0" baseline="0" noProof="0">
              <a:ln>
                <a:noFill/>
              </a:ln>
              <a:solidFill>
                <a:schemeClr val="tx1">
                  <a:lumMod val="50000"/>
                  <a:lumOff val="50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7" name="Slide Number Placeholder 6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algn="ctr">
              <a:buNone/>
            </a:pPr>
            <a:fld id="{9A0DB2DC-4C9A-4742-B13C-FB6460FD3503}" type="slidenum">
              <a:rPr lang="ru-RU" dirty="0">
                <a:latin typeface="Trebuchet MS" panose="020B0603020202020204" pitchFamily="34" charset="0"/>
              </a:rPr>
            </a:fld>
            <a:endParaRPr lang="ru-RU" dirty="0">
              <a:latin typeface="Trebuchet MS" panose="020B0603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Замещающая 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0A59CDB-DC9F-4F15-8F63-02AE374D2D9E}" type="datetimeFigureOut">
              <a:rPr kumimoji="0" lang="ru-RU" sz="1100" b="1" i="0" u="none" strike="noStrike" kern="1200" cap="none" spc="0" normalizeH="0" baseline="0" noProof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ru-RU" sz="1100" b="1" i="0" u="none" strike="noStrike" kern="1200" cap="none" spc="0" normalizeH="0" baseline="0" noProof="0">
              <a:ln>
                <a:noFill/>
              </a:ln>
              <a:solidFill>
                <a:schemeClr val="tx1">
                  <a:lumMod val="50000"/>
                  <a:lumOff val="50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Замещающий 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ru-RU" sz="1100" b="1" i="0" u="none" strike="noStrike" kern="1200" cap="none" spc="0" normalizeH="0" baseline="0" noProof="0">
              <a:ln>
                <a:noFill/>
              </a:ln>
              <a:solidFill>
                <a:schemeClr val="tx1">
                  <a:lumMod val="50000"/>
                  <a:lumOff val="50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Замещающий 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ru-RU" dirty="0"/>
            </a:fld>
            <a:endParaRPr lang="ru-RU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image" Target="../media/image1.jpeg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2" cstate="print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0" y="3768725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875" y="4371975"/>
            <a:ext cx="6511925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37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838"/>
            <a:ext cx="6400800" cy="3475037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lvl="0"/>
            <a:r>
              <a:rPr dirty="0"/>
              <a:t>Образец текста</a:t>
            </a:r>
            <a:endParaRPr dirty="0"/>
          </a:p>
          <a:p>
            <a:pPr lvl="1"/>
            <a:r>
              <a:rPr dirty="0"/>
              <a:t>Второй уровень</a:t>
            </a:r>
            <a:endParaRPr dirty="0"/>
          </a:p>
          <a:p>
            <a:pPr lvl="2"/>
            <a:r>
              <a:rPr dirty="0"/>
              <a:t>Третий уровень</a:t>
            </a:r>
            <a:endParaRPr dirty="0"/>
          </a:p>
          <a:p>
            <a:pPr lvl="3"/>
            <a:r>
              <a:rPr dirty="0"/>
              <a:t>Четвертый уровень</a:t>
            </a:r>
            <a:endParaRPr dirty="0"/>
          </a:p>
          <a:p>
            <a:pPr lvl="4"/>
            <a:r>
              <a:rPr dirty="0"/>
              <a:t>Пятый уровень</a:t>
            </a:r>
            <a:endParaRPr lang="en-US" altLang="x-none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+mn-cs"/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0A59CDB-DC9F-4F15-8F63-02AE374D2D9E}" type="datetimeFigureOut">
              <a:rPr kumimoji="0" lang="ru-RU" sz="1100" b="1" i="0" u="none" strike="noStrike" kern="1200" cap="none" spc="0" normalizeH="0" baseline="0" noProof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ru-RU" sz="1100" b="1" i="0" u="none" strike="noStrike" kern="1200" cap="none" spc="0" normalizeH="0" baseline="0" noProof="0">
              <a:ln>
                <a:noFill/>
              </a:ln>
              <a:solidFill>
                <a:schemeClr val="tx1">
                  <a:lumMod val="50000"/>
                  <a:lumOff val="50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172200"/>
            <a:ext cx="3352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+mn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ru-RU" sz="1100" b="1" i="0" u="none" strike="noStrike" kern="1200" cap="none" spc="0" normalizeH="0" baseline="0" noProof="0">
              <a:ln>
                <a:noFill/>
              </a:ln>
              <a:solidFill>
                <a:schemeClr val="tx1">
                  <a:lumMod val="50000"/>
                  <a:lumOff val="50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rgbClr val="7F7F7F"/>
                </a:solidFill>
                <a:latin typeface="Trebuchet MS" panose="020B0603020202020204" pitchFamily="34" charset="0"/>
              </a:defRPr>
            </a:lvl1pPr>
          </a:lstStyle>
          <a:p>
            <a:pPr lvl="0" eaLnBrk="1" hangingPunct="1">
              <a:buNone/>
            </a:pPr>
            <a:fld id="{9A0DB2DC-4C9A-4742-B13C-FB6460FD3503}" type="slidenum">
              <a:rPr lang="ru-RU" dirty="0"/>
            </a:fld>
            <a:endParaRPr lang="ru-RU" dirty="0">
              <a:latin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marL="319405" indent="-319405" algn="r" rtl="0" eaLnBrk="0" fontAlgn="base" hangingPunct="0">
        <a:spcBef>
          <a:spcPct val="0"/>
        </a:spcBef>
        <a:spcAft>
          <a:spcPct val="0"/>
        </a:spcAft>
        <a:buClr>
          <a:srgbClr val="C3260C"/>
        </a:buClr>
        <a:buSzPct val="128000"/>
        <a:buFont typeface="Georgia" panose="02040502050405020303" pitchFamily="18" charset="0"/>
        <a:buChar char="*"/>
        <a:defRPr sz="4600" b="1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marL="319405" indent="-319405" algn="r" rtl="0" eaLnBrk="0" fontAlgn="base" hangingPunct="0">
        <a:spcBef>
          <a:spcPct val="0"/>
        </a:spcBef>
        <a:spcAft>
          <a:spcPct val="0"/>
        </a:spcAft>
        <a:buClr>
          <a:srgbClr val="C3260C"/>
        </a:buClr>
        <a:buSzPct val="128000"/>
        <a:buFont typeface="Georgia" panose="02040502050405020303" pitchFamily="18" charset="0"/>
        <a:buChar char="*"/>
        <a:defRPr sz="4600" b="1">
          <a:solidFill>
            <a:schemeClr val="tx1"/>
          </a:solidFill>
          <a:latin typeface="Trebuchet MS" panose="020B0603020202020204" pitchFamily="34" charset="0"/>
        </a:defRPr>
      </a:lvl2pPr>
      <a:lvl3pPr marL="319405" indent="-319405" algn="r" rtl="0" eaLnBrk="0" fontAlgn="base" hangingPunct="0">
        <a:spcBef>
          <a:spcPct val="0"/>
        </a:spcBef>
        <a:spcAft>
          <a:spcPct val="0"/>
        </a:spcAft>
        <a:buClr>
          <a:srgbClr val="C3260C"/>
        </a:buClr>
        <a:buSzPct val="128000"/>
        <a:buFont typeface="Georgia" panose="02040502050405020303" pitchFamily="18" charset="0"/>
        <a:buChar char="*"/>
        <a:defRPr sz="4600" b="1">
          <a:solidFill>
            <a:schemeClr val="tx1"/>
          </a:solidFill>
          <a:latin typeface="Trebuchet MS" panose="020B0603020202020204" pitchFamily="34" charset="0"/>
        </a:defRPr>
      </a:lvl3pPr>
      <a:lvl4pPr marL="319405" indent="-319405" algn="r" rtl="0" eaLnBrk="0" fontAlgn="base" hangingPunct="0">
        <a:spcBef>
          <a:spcPct val="0"/>
        </a:spcBef>
        <a:spcAft>
          <a:spcPct val="0"/>
        </a:spcAft>
        <a:buClr>
          <a:srgbClr val="C3260C"/>
        </a:buClr>
        <a:buSzPct val="128000"/>
        <a:buFont typeface="Georgia" panose="02040502050405020303" pitchFamily="18" charset="0"/>
        <a:buChar char="*"/>
        <a:defRPr sz="4600" b="1">
          <a:solidFill>
            <a:schemeClr val="tx1"/>
          </a:solidFill>
          <a:latin typeface="Trebuchet MS" panose="020B0603020202020204" pitchFamily="34" charset="0"/>
        </a:defRPr>
      </a:lvl4pPr>
      <a:lvl5pPr marL="319405" indent="-319405" algn="r" rtl="0" eaLnBrk="0" fontAlgn="base" hangingPunct="0">
        <a:spcBef>
          <a:spcPct val="0"/>
        </a:spcBef>
        <a:spcAft>
          <a:spcPct val="0"/>
        </a:spcAft>
        <a:buClr>
          <a:srgbClr val="C3260C"/>
        </a:buClr>
        <a:buSzPct val="128000"/>
        <a:buFont typeface="Georgia" panose="02040502050405020303" pitchFamily="18" charset="0"/>
        <a:buChar char="*"/>
        <a:defRPr sz="4600" b="1">
          <a:solidFill>
            <a:schemeClr val="tx1"/>
          </a:solidFill>
          <a:latin typeface="Trebuchet MS" panose="020B0603020202020204" pitchFamily="34" charset="0"/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rtl="0" eaLnBrk="0" fontAlgn="base" hangingPunct="0">
        <a:spcBef>
          <a:spcPct val="20000"/>
        </a:spcBef>
        <a:spcAft>
          <a:spcPts val="300"/>
        </a:spcAft>
        <a:buClr>
          <a:srgbClr val="C3260C"/>
        </a:buClr>
        <a:buSzPct val="130000"/>
        <a:buFont typeface="Georgia" panose="02040502050405020303" pitchFamily="18" charset="0"/>
        <a:buChar char="*"/>
        <a:defRPr sz="2200" kern="1200">
          <a:solidFill>
            <a:srgbClr val="404040"/>
          </a:solidFill>
          <a:latin typeface="+mn-lt"/>
          <a:ea typeface="+mn-ea"/>
          <a:cs typeface="+mn-cs"/>
        </a:defRPr>
      </a:lvl1pPr>
      <a:lvl2pPr marL="548005" indent="-182880" algn="l" rtl="0" eaLnBrk="0" fontAlgn="base" hangingPunct="0">
        <a:spcBef>
          <a:spcPct val="20000"/>
        </a:spcBef>
        <a:spcAft>
          <a:spcPts val="300"/>
        </a:spcAft>
        <a:buClr>
          <a:srgbClr val="C3260C"/>
        </a:buClr>
        <a:buSzPct val="130000"/>
        <a:buFont typeface="Georgia" panose="02040502050405020303" pitchFamily="18" charset="0"/>
        <a:buChar char="*"/>
        <a:defRPr sz="2000" kern="1200">
          <a:solidFill>
            <a:srgbClr val="404040"/>
          </a:solidFill>
          <a:latin typeface="+mn-lt"/>
          <a:ea typeface="+mn-ea"/>
          <a:cs typeface="+mn-cs"/>
        </a:defRPr>
      </a:lvl2pPr>
      <a:lvl3pPr marL="822325" indent="-182880" algn="l" rtl="0" eaLnBrk="0" fontAlgn="base" hangingPunct="0">
        <a:spcBef>
          <a:spcPct val="20000"/>
        </a:spcBef>
        <a:spcAft>
          <a:spcPts val="300"/>
        </a:spcAft>
        <a:buClr>
          <a:srgbClr val="C3260C"/>
        </a:buClr>
        <a:buSzPct val="130000"/>
        <a:buFont typeface="Georgia" panose="02040502050405020303" pitchFamily="18" charset="0"/>
        <a:buChar char="*"/>
        <a:defRPr sz="2400" kern="1200">
          <a:solidFill>
            <a:srgbClr val="404040"/>
          </a:solidFill>
          <a:latin typeface="+mn-lt"/>
          <a:ea typeface="+mn-ea"/>
          <a:cs typeface="+mn-cs"/>
        </a:defRPr>
      </a:lvl3pPr>
      <a:lvl4pPr marL="1097280" indent="-182880" algn="l" rtl="0" eaLnBrk="0" fontAlgn="base" hangingPunct="0">
        <a:spcBef>
          <a:spcPct val="20000"/>
        </a:spcBef>
        <a:spcAft>
          <a:spcPts val="300"/>
        </a:spcAft>
        <a:buClr>
          <a:srgbClr val="C3260C"/>
        </a:buClr>
        <a:buSzPct val="130000"/>
        <a:buFont typeface="Georgia" panose="02040502050405020303" pitchFamily="18" charset="0"/>
        <a:buChar char="*"/>
        <a:defRPr sz="1600" kern="1200">
          <a:solidFill>
            <a:srgbClr val="404040"/>
          </a:solidFill>
          <a:latin typeface="+mn-lt"/>
          <a:ea typeface="+mn-ea"/>
          <a:cs typeface="+mn-cs"/>
        </a:defRPr>
      </a:lvl4pPr>
      <a:lvl5pPr marL="1389380" indent="-182880" algn="l" rtl="0" eaLnBrk="0" fontAlgn="base" hangingPunct="0">
        <a:spcBef>
          <a:spcPct val="20000"/>
        </a:spcBef>
        <a:spcAft>
          <a:spcPts val="300"/>
        </a:spcAft>
        <a:buClr>
          <a:srgbClr val="C3260C"/>
        </a:buClr>
        <a:buSzPct val="130000"/>
        <a:buFont typeface="Georgia" panose="02040502050405020303" pitchFamily="18" charset="0"/>
        <a:buChar char="*"/>
        <a:defRPr sz="1400" kern="1200">
          <a:solidFill>
            <a:srgbClr val="404040"/>
          </a:solidFill>
          <a:latin typeface="+mn-lt"/>
          <a:ea typeface="+mn-ea"/>
          <a:cs typeface="+mn-cs"/>
        </a:defRPr>
      </a:lvl5pPr>
      <a:lvl6pPr marL="1664335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anose="02040502050405020303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anose="02040502050405020303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anose="02040502050405020303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625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anose="02040502050405020303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image" Target="../media/image18.GIF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tags" Target="../tags/tag1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tags" Target="../tags/tag1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20.jpeg"/><Relationship Id="rId1" Type="http://schemas.openxmlformats.org/officeDocument/2006/relationships/image" Target="../media/image19.jpe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hyperlink" Target="https://paramonovskoe-sp.ru/byudzhet-dlya-grazhdan/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.xml"/><Relationship Id="rId7" Type="http://schemas.openxmlformats.org/officeDocument/2006/relationships/image" Target="../media/image10.png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9" Type="http://schemas.openxmlformats.org/officeDocument/2006/relationships/tags" Target="../tags/tag9.xml"/><Relationship Id="rId8" Type="http://schemas.openxmlformats.org/officeDocument/2006/relationships/tags" Target="../tags/tag8.xml"/><Relationship Id="rId7" Type="http://schemas.openxmlformats.org/officeDocument/2006/relationships/tags" Target="../tags/tag7.xml"/><Relationship Id="rId6" Type="http://schemas.openxmlformats.org/officeDocument/2006/relationships/tags" Target="../tags/tag6.xml"/><Relationship Id="rId5" Type="http://schemas.openxmlformats.org/officeDocument/2006/relationships/tags" Target="../tags/tag5.xml"/><Relationship Id="rId4" Type="http://schemas.openxmlformats.org/officeDocument/2006/relationships/tags" Target="../tags/tag4.xml"/><Relationship Id="rId3" Type="http://schemas.openxmlformats.org/officeDocument/2006/relationships/tags" Target="../tags/tag3.xml"/><Relationship Id="rId2" Type="http://schemas.openxmlformats.org/officeDocument/2006/relationships/tags" Target="../tags/tag2.xml"/><Relationship Id="rId13" Type="http://schemas.openxmlformats.org/officeDocument/2006/relationships/slideLayout" Target="../slideLayouts/slideLayout1.xml"/><Relationship Id="rId12" Type="http://schemas.openxmlformats.org/officeDocument/2006/relationships/tags" Target="../tags/tag12.xml"/><Relationship Id="rId11" Type="http://schemas.openxmlformats.org/officeDocument/2006/relationships/tags" Target="../tags/tag11.xml"/><Relationship Id="rId10" Type="http://schemas.openxmlformats.org/officeDocument/2006/relationships/tags" Target="../tags/tag10.xml"/><Relationship Id="rId1" Type="http://schemas.openxmlformats.org/officeDocument/2006/relationships/tags" Target="../tags/tag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.xml"/><Relationship Id="rId7" Type="http://schemas.openxmlformats.org/officeDocument/2006/relationships/image" Target="../media/image17.png"/><Relationship Id="rId6" Type="http://schemas.openxmlformats.org/officeDocument/2006/relationships/image" Target="../media/image16.png"/><Relationship Id="rId5" Type="http://schemas.openxmlformats.org/officeDocument/2006/relationships/image" Target="../media/image15.png"/><Relationship Id="rId4" Type="http://schemas.openxmlformats.org/officeDocument/2006/relationships/image" Target="../media/image14.png"/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image" Target="../media/image11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Подзаголовок 2"/>
          <p:cNvSpPr>
            <a:spLocks noGrp="1"/>
          </p:cNvSpPr>
          <p:nvPr>
            <p:ph type="subTitle" idx="1"/>
          </p:nvPr>
        </p:nvSpPr>
        <p:spPr bwMode="auto">
          <a:xfrm>
            <a:off x="1403648" y="2204864"/>
            <a:ext cx="6400800" cy="273630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/>
          <a:lstStyle/>
          <a:p>
            <a:pPr algn="ctr" defTabSz="914400">
              <a:lnSpc>
                <a:spcPct val="80000"/>
              </a:lnSpc>
              <a:spcBef>
                <a:spcPct val="20000"/>
              </a:spcBef>
              <a:buClr>
                <a:srgbClr val="C3260C"/>
              </a:buClr>
              <a:buSzPct val="130000"/>
              <a:buFont typeface="Georgia" panose="02040502050405020303" pitchFamily="18" charset="0"/>
              <a:buNone/>
            </a:pPr>
            <a:r>
              <a:rPr lang="ru-RU" altLang="ru-RU" sz="2600" b="1" kern="1200" baseline="0" dirty="0">
                <a:solidFill>
                  <a:srgbClr val="7030A0"/>
                </a:solidFill>
                <a:latin typeface="Times New Roman" panose="02020603050405020304" pitchFamily="18" charset="0"/>
                <a:ea typeface="+mn-ea"/>
              </a:rPr>
              <a:t>подготовлен на основании  </a:t>
            </a:r>
            <a:r>
              <a:rPr sz="2600" b="1" kern="1200" baseline="0" dirty="0">
                <a:solidFill>
                  <a:srgbClr val="7030A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проекта решения  Собрания депутатов</a:t>
            </a:r>
            <a:endParaRPr sz="2600" b="1" kern="1200" baseline="0" dirty="0">
              <a:solidFill>
                <a:srgbClr val="7030A0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algn="ctr" defTabSz="914400">
              <a:lnSpc>
                <a:spcPct val="80000"/>
              </a:lnSpc>
              <a:spcBef>
                <a:spcPct val="20000"/>
              </a:spcBef>
              <a:buClr>
                <a:srgbClr val="C3260C"/>
              </a:buClr>
              <a:buSzPct val="130000"/>
              <a:buFont typeface="Georgia" panose="02040502050405020303" pitchFamily="18" charset="0"/>
              <a:buNone/>
            </a:pPr>
            <a:r>
              <a:rPr sz="2600" b="1" kern="1200" baseline="0" dirty="0">
                <a:solidFill>
                  <a:srgbClr val="7030A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«О бюджете Парамоновского сельского поселения </a:t>
            </a:r>
            <a:endParaRPr sz="2600" b="1" kern="1200" baseline="0" dirty="0">
              <a:solidFill>
                <a:srgbClr val="7030A0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algn="ctr" defTabSz="914400">
              <a:lnSpc>
                <a:spcPct val="80000"/>
              </a:lnSpc>
              <a:spcBef>
                <a:spcPct val="20000"/>
              </a:spcBef>
              <a:buClr>
                <a:srgbClr val="C3260C"/>
              </a:buClr>
              <a:buSzPct val="130000"/>
              <a:buFont typeface="Georgia" panose="02040502050405020303" pitchFamily="18" charset="0"/>
              <a:buNone/>
            </a:pPr>
            <a:r>
              <a:rPr sz="2600" b="1" kern="1200" baseline="0" dirty="0">
                <a:solidFill>
                  <a:srgbClr val="7030A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Морозовского района </a:t>
            </a:r>
            <a:r>
              <a:rPr sz="2600" b="1" kern="1200" baseline="0" dirty="0" err="1">
                <a:solidFill>
                  <a:srgbClr val="7030A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на</a:t>
            </a:r>
            <a:r>
              <a:rPr sz="2600" b="1" kern="1200" baseline="0" dirty="0">
                <a:solidFill>
                  <a:srgbClr val="7030A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sz="2600" b="1" kern="1200" baseline="0" dirty="0" smtClean="0">
                <a:solidFill>
                  <a:srgbClr val="7030A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202</a:t>
            </a:r>
            <a:r>
              <a:rPr lang="ru-RU" sz="2600" b="1" kern="1200" baseline="0" dirty="0" smtClean="0">
                <a:solidFill>
                  <a:srgbClr val="7030A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6</a:t>
            </a:r>
            <a:r>
              <a:rPr sz="2600" b="1" kern="1200" baseline="0" dirty="0" smtClean="0">
                <a:solidFill>
                  <a:srgbClr val="7030A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sz="2600" b="1" kern="1200" baseline="0" dirty="0">
                <a:solidFill>
                  <a:srgbClr val="7030A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год</a:t>
            </a:r>
            <a:endParaRPr sz="2600" b="1" kern="1200" baseline="0" dirty="0">
              <a:solidFill>
                <a:srgbClr val="7030A0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algn="ctr" defTabSz="914400">
              <a:lnSpc>
                <a:spcPct val="80000"/>
              </a:lnSpc>
              <a:spcBef>
                <a:spcPct val="20000"/>
              </a:spcBef>
              <a:buClr>
                <a:srgbClr val="C3260C"/>
              </a:buClr>
              <a:buSzPct val="130000"/>
              <a:buFont typeface="Georgia" panose="02040502050405020303" pitchFamily="18" charset="0"/>
              <a:buNone/>
            </a:pPr>
            <a:r>
              <a:rPr sz="2600" b="1" kern="1200" baseline="0" dirty="0">
                <a:solidFill>
                  <a:srgbClr val="7030A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и на плановый </a:t>
            </a:r>
            <a:r>
              <a:rPr sz="2600" b="1" kern="1200" baseline="0" dirty="0" err="1">
                <a:solidFill>
                  <a:srgbClr val="7030A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период</a:t>
            </a:r>
            <a:r>
              <a:rPr sz="2600" b="1" kern="1200" baseline="0" dirty="0">
                <a:solidFill>
                  <a:srgbClr val="7030A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sz="2600" b="1" kern="1200" baseline="0" dirty="0" smtClean="0">
                <a:solidFill>
                  <a:srgbClr val="7030A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202</a:t>
            </a:r>
            <a:r>
              <a:rPr lang="ru-RU" sz="2600" b="1" kern="1200" baseline="0" dirty="0" smtClean="0">
                <a:solidFill>
                  <a:srgbClr val="7030A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7</a:t>
            </a:r>
            <a:r>
              <a:rPr sz="2600" b="1" kern="1200" baseline="0" dirty="0" smtClean="0">
                <a:solidFill>
                  <a:srgbClr val="7030A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sz="2600" b="1" kern="1200" baseline="0" dirty="0">
                <a:solidFill>
                  <a:srgbClr val="7030A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и </a:t>
            </a:r>
            <a:r>
              <a:rPr sz="2600" b="1" kern="1200" baseline="0" dirty="0" smtClean="0">
                <a:solidFill>
                  <a:srgbClr val="7030A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202</a:t>
            </a:r>
            <a:r>
              <a:rPr lang="ru-RU" sz="2600" b="1" kern="1200" baseline="0" dirty="0" smtClean="0">
                <a:solidFill>
                  <a:srgbClr val="7030A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8</a:t>
            </a:r>
            <a:r>
              <a:rPr sz="2600" b="1" kern="1200" baseline="0" dirty="0" smtClean="0">
                <a:solidFill>
                  <a:srgbClr val="7030A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sz="2600" b="1" kern="1200" baseline="0" dirty="0">
                <a:solidFill>
                  <a:srgbClr val="7030A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годов»</a:t>
            </a:r>
            <a:endParaRPr sz="2600" b="1" kern="1200" baseline="0" dirty="0">
              <a:solidFill>
                <a:srgbClr val="7030A0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defTabSz="914400" eaLnBrk="1" hangingPunct="1">
              <a:lnSpc>
                <a:spcPct val="50000"/>
              </a:lnSpc>
              <a:spcBef>
                <a:spcPct val="20000"/>
              </a:spcBef>
              <a:buClr>
                <a:srgbClr val="C3260C"/>
              </a:buClr>
              <a:buSzPct val="130000"/>
              <a:buFont typeface="Georgia" panose="02040502050405020303" pitchFamily="18" charset="0"/>
              <a:buNone/>
            </a:pPr>
            <a:endParaRPr lang="ru-RU" altLang="ru-RU" sz="1600" kern="1200" baseline="0" dirty="0">
              <a:solidFill>
                <a:srgbClr val="7030A0"/>
              </a:solidFill>
              <a:latin typeface="Times New Roman" panose="02020603050405020304" pitchFamily="18" charset="0"/>
              <a:ea typeface="+mn-ea"/>
            </a:endParaRPr>
          </a:p>
          <a:p>
            <a:pPr defTabSz="914400" eaLnBrk="1" hangingPunct="1">
              <a:lnSpc>
                <a:spcPct val="60000"/>
              </a:lnSpc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anose="02040502050405020303" pitchFamily="18" charset="0"/>
              <a:buNone/>
            </a:pPr>
            <a:endParaRPr sz="1500" kern="1200" baseline="0" dirty="0">
              <a:solidFill>
                <a:srgbClr val="7030A0"/>
              </a:solidFill>
              <a:latin typeface="Trebuchet MS" panose="020B0603020202020204" pitchFamily="34" charset="0"/>
              <a:ea typeface="+mn-ea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23528" y="404664"/>
            <a:ext cx="8424935" cy="10156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ru-RU" sz="6000" b="1" i="0" u="none" strike="noStrike" kern="1200" cap="none" spc="0" normalizeH="0" baseline="0" noProof="0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rgbClr val="7030A0"/>
                </a:solidFill>
                <a:effectLst>
                  <a:outerShdw blurRad="50800" algn="tl" rotWithShape="0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Бюджет для граждан</a:t>
            </a:r>
            <a:endParaRPr kumimoji="0" lang="ru-RU" sz="6000" b="1" i="0" u="none" strike="noStrike" kern="1200" cap="none" spc="0" normalizeH="0" baseline="0" noProof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rgbClr val="7030A0"/>
              </a:solidFill>
              <a:effectLst>
                <a:outerShdw blurRad="50800" algn="tl" rotWithShape="0">
                  <a:srgbClr val="000000"/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251520" y="289223"/>
            <a:ext cx="8525072" cy="648072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ctr" eaLnBrk="1" hangingPunct="1">
              <a:buNone/>
            </a:pPr>
            <a:r>
              <a:rPr sz="2400" dirty="0">
                <a:latin typeface="Trebuchet MS" panose="020B0603020202020204" pitchFamily="34" charset="0"/>
              </a:rPr>
              <a:t>Дорожный фонд</a:t>
            </a:r>
            <a:endParaRPr sz="2400" dirty="0">
              <a:latin typeface="Trebuchet MS" panose="020B0603020202020204" pitchFamily="34" charset="0"/>
            </a:endParaRPr>
          </a:p>
        </p:txBody>
      </p:sp>
      <p:sp>
        <p:nvSpPr>
          <p:cNvPr id="3" name="Скругленный прямоугольник 1"/>
          <p:cNvSpPr/>
          <p:nvPr/>
        </p:nvSpPr>
        <p:spPr>
          <a:xfrm>
            <a:off x="251520" y="289223"/>
            <a:ext cx="8712968" cy="648072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ctr" eaLnBrk="1" hangingPunct="1"/>
            <a:r>
              <a:rPr sz="2400" dirty="0">
                <a:solidFill>
                  <a:srgbClr val="7030A0"/>
                </a:solidFill>
                <a:latin typeface="Constantia" panose="02030602050306030303" pitchFamily="18" charset="0"/>
              </a:rPr>
              <a:t>Расходы на общегосударственные вопросы</a:t>
            </a:r>
            <a:endParaRPr sz="2400" dirty="0">
              <a:solidFill>
                <a:srgbClr val="7030A0"/>
              </a:solidFill>
              <a:latin typeface="Constantia" panose="02030602050306030303" pitchFamily="18" charset="0"/>
            </a:endParaRPr>
          </a:p>
        </p:txBody>
      </p:sp>
      <p:sp>
        <p:nvSpPr>
          <p:cNvPr id="14344" name="Прямоугольник 3"/>
          <p:cNvSpPr/>
          <p:nvPr/>
        </p:nvSpPr>
        <p:spPr>
          <a:xfrm>
            <a:off x="2916238" y="1479550"/>
            <a:ext cx="5770562" cy="146526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algn="ctr"/>
            <a:r>
              <a:rPr lang="ru-RU" altLang="ru-RU" b="1" i="1" dirty="0">
                <a:solidFill>
                  <a:srgbClr val="7030A0"/>
                </a:solidFill>
                <a:latin typeface="Trebuchet MS" panose="020B0603020202020204" pitchFamily="34" charset="0"/>
              </a:rPr>
              <a:t>На  оплату расходов по всем общегосударственным вопросам Парамоновского сельского поселения :</a:t>
            </a:r>
            <a:endParaRPr lang="ru-RU" altLang="ru-RU" b="1" i="1" dirty="0">
              <a:solidFill>
                <a:srgbClr val="7030A0"/>
              </a:solidFill>
              <a:latin typeface="Trebuchet MS" panose="020B0603020202020204" pitchFamily="34" charset="0"/>
            </a:endParaRPr>
          </a:p>
          <a:p>
            <a:pPr algn="ctr"/>
            <a:endParaRPr lang="ru-RU" altLang="ru-RU" b="1" i="1" dirty="0">
              <a:latin typeface="Trebuchet MS" panose="020B0603020202020204" pitchFamily="34" charset="0"/>
            </a:endParaRPr>
          </a:p>
          <a:p>
            <a:pPr algn="ctr"/>
            <a:endParaRPr lang="ru-RU" altLang="ru-RU" dirty="0">
              <a:solidFill>
                <a:srgbClr val="FF0000"/>
              </a:solidFill>
              <a:latin typeface="Trebuchet MS" panose="020B0603020202020204" pitchFamily="34" charset="0"/>
            </a:endParaRPr>
          </a:p>
        </p:txBody>
      </p:sp>
      <p:graphicFrame>
        <p:nvGraphicFramePr>
          <p:cNvPr id="14345" name="Таблица 14344"/>
          <p:cNvGraphicFramePr/>
          <p:nvPr/>
        </p:nvGraphicFramePr>
        <p:xfrm>
          <a:off x="539750" y="2636838"/>
          <a:ext cx="8280400" cy="3799889"/>
        </p:xfrm>
        <a:graphic>
          <a:graphicData uri="http://schemas.openxmlformats.org/drawingml/2006/table">
            <a:tbl>
              <a:tblPr/>
              <a:tblGrid>
                <a:gridCol w="3455988"/>
                <a:gridCol w="1584325"/>
                <a:gridCol w="1512887"/>
                <a:gridCol w="1727200"/>
              </a:tblGrid>
              <a:tr h="958850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marL="136525" lvl="0" indent="0" algn="ctr" eaLnBrk="0" hangingPunct="0">
                        <a:spcBef>
                          <a:spcPct val="20000"/>
                        </a:spcBef>
                        <a:buClr>
                          <a:srgbClr val="000000"/>
                        </a:buClr>
                        <a:buSzPct val="65000"/>
                        <a:buFont typeface="Wingdings 2" panose="05020102010507070707" pitchFamily="18" charset="2"/>
                        <a:buNone/>
                      </a:pPr>
                      <a:endParaRPr lang="ru-RU" altLang="en-US" sz="1400" dirty="0">
                        <a:solidFill>
                          <a:srgbClr val="7030A0"/>
                        </a:solidFill>
                        <a:latin typeface="Times New Roman" panose="02020603050405020304" pitchFamily="18" charset="0"/>
                      </a:endParaRPr>
                    </a:p>
                  </a:txBody>
                  <a:tcPr marL="91430" marR="91430" marT="45744" marB="45744">
                    <a:lnL w="12700" cap="flat" cmpd="sng">
                      <a:solidFill>
                        <a:schemeClr val="accent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accent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accent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accent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marL="136525" lvl="0" indent="0" algn="ctr" eaLnBrk="0" hangingPunct="0">
                        <a:spcBef>
                          <a:spcPct val="20000"/>
                        </a:spcBef>
                        <a:buClr>
                          <a:srgbClr val="000000"/>
                        </a:buClr>
                        <a:buSzPct val="65000"/>
                        <a:buFont typeface="Wingdings 2" panose="05020102010507070707" pitchFamily="18" charset="2"/>
                        <a:buNone/>
                      </a:pPr>
                      <a:r>
                        <a:rPr sz="1400" dirty="0" smtClean="0">
                          <a:solidFill>
                            <a:srgbClr val="7030A0"/>
                          </a:solidFill>
                          <a:latin typeface="Trebuchet MS" panose="020B0603020202020204" pitchFamily="34" charset="0"/>
                        </a:rPr>
                        <a:t>202</a:t>
                      </a:r>
                      <a:r>
                        <a:rPr lang="ru-RU" sz="1400" dirty="0" smtClean="0">
                          <a:solidFill>
                            <a:srgbClr val="7030A0"/>
                          </a:solidFill>
                          <a:latin typeface="Trebuchet MS" panose="020B0603020202020204" pitchFamily="34" charset="0"/>
                        </a:rPr>
                        <a:t>6</a:t>
                      </a:r>
                      <a:r>
                        <a:rPr sz="1400" dirty="0" smtClean="0">
                          <a:solidFill>
                            <a:srgbClr val="7030A0"/>
                          </a:solidFill>
                          <a:latin typeface="Trebuchet MS" panose="020B0603020202020204" pitchFamily="34" charset="0"/>
                        </a:rPr>
                        <a:t> </a:t>
                      </a:r>
                      <a:r>
                        <a:rPr sz="1400" dirty="0">
                          <a:solidFill>
                            <a:srgbClr val="7030A0"/>
                          </a:solidFill>
                          <a:latin typeface="Trebuchet MS" panose="020B0603020202020204" pitchFamily="34" charset="0"/>
                        </a:rPr>
                        <a:t>год</a:t>
                      </a:r>
                      <a:endParaRPr sz="1400" dirty="0">
                        <a:solidFill>
                          <a:srgbClr val="7030A0"/>
                        </a:solidFill>
                        <a:latin typeface="Trebuchet MS" panose="020B0603020202020204" pitchFamily="34" charset="0"/>
                      </a:endParaRPr>
                    </a:p>
                    <a:p>
                      <a:pPr marL="136525" lvl="0" indent="0" algn="ctr" eaLnBrk="0" hangingPunct="0">
                        <a:spcBef>
                          <a:spcPct val="20000"/>
                        </a:spcBef>
                        <a:buClr>
                          <a:srgbClr val="000000"/>
                        </a:buClr>
                        <a:buSzPct val="65000"/>
                        <a:buFont typeface="Wingdings 2" panose="05020102010507070707" pitchFamily="18" charset="2"/>
                        <a:buNone/>
                      </a:pPr>
                      <a:r>
                        <a:rPr sz="1400" dirty="0">
                          <a:solidFill>
                            <a:srgbClr val="7030A0"/>
                          </a:solidFill>
                          <a:latin typeface="Trebuchet MS" panose="020B0603020202020204" pitchFamily="34" charset="0"/>
                        </a:rPr>
                        <a:t>(тыс. рублей)</a:t>
                      </a:r>
                      <a:endParaRPr lang="ru-RU" altLang="en-US" sz="1400" dirty="0">
                        <a:solidFill>
                          <a:srgbClr val="7030A0"/>
                        </a:solidFill>
                        <a:latin typeface="Times New Roman" panose="02020603050405020304" pitchFamily="18" charset="0"/>
                      </a:endParaRPr>
                    </a:p>
                  </a:txBody>
                  <a:tcPr marL="91430" marR="91430" marT="45744" marB="45744">
                    <a:lnL w="12700" cap="flat" cmpd="sng">
                      <a:solidFill>
                        <a:schemeClr val="accent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accent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accent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accent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marL="136525" lvl="0" indent="0" algn="ctr" eaLnBrk="0" hangingPunct="0">
                        <a:spcBef>
                          <a:spcPct val="20000"/>
                        </a:spcBef>
                        <a:buClr>
                          <a:srgbClr val="000000"/>
                        </a:buClr>
                        <a:buSzPct val="65000"/>
                        <a:buFont typeface="Wingdings 2" panose="05020102010507070707" pitchFamily="18" charset="2"/>
                        <a:buNone/>
                      </a:pPr>
                      <a:r>
                        <a:rPr sz="1400" dirty="0" smtClean="0">
                          <a:solidFill>
                            <a:srgbClr val="7030A0"/>
                          </a:solidFill>
                          <a:latin typeface="Trebuchet MS" panose="020B0603020202020204" pitchFamily="34" charset="0"/>
                        </a:rPr>
                        <a:t>202</a:t>
                      </a:r>
                      <a:r>
                        <a:rPr lang="ru-RU" sz="1400" dirty="0" smtClean="0">
                          <a:solidFill>
                            <a:srgbClr val="7030A0"/>
                          </a:solidFill>
                          <a:latin typeface="Trebuchet MS" panose="020B0603020202020204" pitchFamily="34" charset="0"/>
                        </a:rPr>
                        <a:t>7</a:t>
                      </a:r>
                      <a:r>
                        <a:rPr sz="1400" dirty="0" smtClean="0">
                          <a:solidFill>
                            <a:srgbClr val="7030A0"/>
                          </a:solidFill>
                          <a:latin typeface="Trebuchet MS" panose="020B0603020202020204" pitchFamily="34" charset="0"/>
                        </a:rPr>
                        <a:t> </a:t>
                      </a:r>
                      <a:r>
                        <a:rPr sz="1400" dirty="0">
                          <a:solidFill>
                            <a:srgbClr val="7030A0"/>
                          </a:solidFill>
                          <a:latin typeface="Trebuchet MS" panose="020B0603020202020204" pitchFamily="34" charset="0"/>
                        </a:rPr>
                        <a:t>год</a:t>
                      </a:r>
                      <a:endParaRPr sz="1400" dirty="0">
                        <a:solidFill>
                          <a:srgbClr val="7030A0"/>
                        </a:solidFill>
                        <a:latin typeface="Trebuchet MS" panose="020B0603020202020204" pitchFamily="34" charset="0"/>
                      </a:endParaRPr>
                    </a:p>
                    <a:p>
                      <a:pPr marL="136525" lvl="0" indent="0" algn="ctr" eaLnBrk="0" hangingPunct="0">
                        <a:spcBef>
                          <a:spcPct val="20000"/>
                        </a:spcBef>
                        <a:buClr>
                          <a:srgbClr val="000000"/>
                        </a:buClr>
                        <a:buSzPct val="65000"/>
                        <a:buFont typeface="Wingdings 2" panose="05020102010507070707" pitchFamily="18" charset="2"/>
                        <a:buNone/>
                      </a:pPr>
                      <a:r>
                        <a:rPr sz="1400" dirty="0">
                          <a:solidFill>
                            <a:srgbClr val="7030A0"/>
                          </a:solidFill>
                          <a:latin typeface="Trebuchet MS" panose="020B0603020202020204" pitchFamily="34" charset="0"/>
                        </a:rPr>
                        <a:t>(тыс. рублей)</a:t>
                      </a:r>
                      <a:endParaRPr sz="1400" dirty="0">
                        <a:solidFill>
                          <a:srgbClr val="7030A0"/>
                        </a:solidFill>
                        <a:latin typeface="Trebuchet MS" panose="020B0603020202020204" pitchFamily="34" charset="0"/>
                      </a:endParaRPr>
                    </a:p>
                    <a:p>
                      <a:pPr marL="136525" lvl="0" indent="0" algn="ctr" eaLnBrk="0" hangingPunct="0">
                        <a:spcBef>
                          <a:spcPct val="20000"/>
                        </a:spcBef>
                        <a:buClr>
                          <a:srgbClr val="000000"/>
                        </a:buClr>
                        <a:buSzPct val="65000"/>
                        <a:buFont typeface="Wingdings 2" panose="05020102010507070707" pitchFamily="18" charset="2"/>
                        <a:buNone/>
                      </a:pPr>
                      <a:endParaRPr lang="ru-RU" altLang="en-US" sz="1400" dirty="0">
                        <a:solidFill>
                          <a:srgbClr val="7030A0"/>
                        </a:solidFill>
                        <a:latin typeface="Times New Roman" panose="02020603050405020304" pitchFamily="18" charset="0"/>
                      </a:endParaRPr>
                    </a:p>
                  </a:txBody>
                  <a:tcPr marL="91430" marR="91430" marT="45744" marB="45744">
                    <a:lnL w="12700" cap="flat" cmpd="sng">
                      <a:solidFill>
                        <a:schemeClr val="accent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accent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accent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accent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marL="136525" lvl="0" indent="0" algn="ctr" eaLnBrk="0" hangingPunct="0">
                        <a:spcBef>
                          <a:spcPct val="20000"/>
                        </a:spcBef>
                        <a:buClr>
                          <a:srgbClr val="000000"/>
                        </a:buClr>
                        <a:buSzPct val="65000"/>
                        <a:buFont typeface="Wingdings 2" panose="05020102010507070707" pitchFamily="18" charset="2"/>
                        <a:buNone/>
                      </a:pPr>
                      <a:r>
                        <a:rPr sz="1400" dirty="0" smtClean="0">
                          <a:solidFill>
                            <a:srgbClr val="7030A0"/>
                          </a:solidFill>
                          <a:latin typeface="Trebuchet MS" panose="020B0603020202020204" pitchFamily="34" charset="0"/>
                        </a:rPr>
                        <a:t>202</a:t>
                      </a:r>
                      <a:r>
                        <a:rPr lang="ru-RU" sz="1400" dirty="0" smtClean="0">
                          <a:solidFill>
                            <a:srgbClr val="7030A0"/>
                          </a:solidFill>
                          <a:latin typeface="Trebuchet MS" panose="020B0603020202020204" pitchFamily="34" charset="0"/>
                        </a:rPr>
                        <a:t>8</a:t>
                      </a:r>
                      <a:r>
                        <a:rPr sz="1400" dirty="0" smtClean="0">
                          <a:solidFill>
                            <a:srgbClr val="7030A0"/>
                          </a:solidFill>
                          <a:latin typeface="Trebuchet MS" panose="020B0603020202020204" pitchFamily="34" charset="0"/>
                        </a:rPr>
                        <a:t> </a:t>
                      </a:r>
                      <a:r>
                        <a:rPr sz="1400" dirty="0">
                          <a:solidFill>
                            <a:srgbClr val="7030A0"/>
                          </a:solidFill>
                          <a:latin typeface="Trebuchet MS" panose="020B0603020202020204" pitchFamily="34" charset="0"/>
                        </a:rPr>
                        <a:t>год</a:t>
                      </a:r>
                      <a:endParaRPr sz="1400" dirty="0">
                        <a:solidFill>
                          <a:srgbClr val="7030A0"/>
                        </a:solidFill>
                        <a:latin typeface="Trebuchet MS" panose="020B0603020202020204" pitchFamily="34" charset="0"/>
                      </a:endParaRPr>
                    </a:p>
                    <a:p>
                      <a:pPr marL="136525" lvl="0" indent="0" algn="ctr" eaLnBrk="0" hangingPunct="0">
                        <a:spcBef>
                          <a:spcPct val="20000"/>
                        </a:spcBef>
                        <a:buClr>
                          <a:srgbClr val="000000"/>
                        </a:buClr>
                        <a:buSzPct val="65000"/>
                        <a:buFont typeface="Wingdings 2" panose="05020102010507070707" pitchFamily="18" charset="2"/>
                        <a:buNone/>
                      </a:pPr>
                      <a:r>
                        <a:rPr sz="1400" dirty="0">
                          <a:solidFill>
                            <a:srgbClr val="7030A0"/>
                          </a:solidFill>
                          <a:latin typeface="Trebuchet MS" panose="020B0603020202020204" pitchFamily="34" charset="0"/>
                        </a:rPr>
                        <a:t>(тыс. рублей)</a:t>
                      </a:r>
                      <a:endParaRPr sz="1400" dirty="0">
                        <a:solidFill>
                          <a:srgbClr val="7030A0"/>
                        </a:solidFill>
                        <a:latin typeface="Trebuchet MS" panose="020B0603020202020204" pitchFamily="34" charset="0"/>
                      </a:endParaRPr>
                    </a:p>
                    <a:p>
                      <a:pPr marL="136525" lvl="0" indent="0" algn="ctr" eaLnBrk="0" hangingPunct="0">
                        <a:spcBef>
                          <a:spcPct val="20000"/>
                        </a:spcBef>
                        <a:buClr>
                          <a:srgbClr val="000000"/>
                        </a:buClr>
                        <a:buSzPct val="65000"/>
                        <a:buFont typeface="Wingdings 2" panose="05020102010507070707" pitchFamily="18" charset="2"/>
                        <a:buNone/>
                      </a:pPr>
                      <a:endParaRPr lang="ru-RU" altLang="en-US" sz="1400" dirty="0">
                        <a:solidFill>
                          <a:srgbClr val="7030A0"/>
                        </a:solidFill>
                        <a:latin typeface="Times New Roman" panose="02020603050405020304" pitchFamily="18" charset="0"/>
                      </a:endParaRPr>
                    </a:p>
                  </a:txBody>
                  <a:tcPr marL="91430" marR="91430" marT="45744" marB="45744">
                    <a:lnL w="12700" cap="flat" cmpd="sng">
                      <a:solidFill>
                        <a:schemeClr val="accent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accent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accent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accent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731838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marL="136525" lvl="0" indent="0" algn="ctr" eaLnBrk="0" hangingPunct="0">
                        <a:spcBef>
                          <a:spcPct val="20000"/>
                        </a:spcBef>
                        <a:buClr>
                          <a:srgbClr val="000000"/>
                        </a:buClr>
                        <a:buSzPct val="65000"/>
                        <a:buFont typeface="Wingdings 2" panose="05020102010507070707" pitchFamily="18" charset="2"/>
                        <a:buNone/>
                      </a:pPr>
                      <a:r>
                        <a:rPr sz="1400" dirty="0">
                          <a:solidFill>
                            <a:srgbClr val="7030A0"/>
                          </a:solidFill>
                          <a:latin typeface="Trebuchet MS" panose="020B0603020202020204" pitchFamily="34" charset="0"/>
                        </a:rPr>
                        <a:t>Функционирование Администрации Парамоновского сельского поселения </a:t>
                      </a:r>
                      <a:endParaRPr lang="ru-RU" altLang="en-US" sz="1400" dirty="0">
                        <a:solidFill>
                          <a:srgbClr val="7030A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1430" marR="91430" marT="45744" marB="45744">
                    <a:lnL w="12700" cap="flat" cmpd="sng">
                      <a:solidFill>
                        <a:schemeClr val="accent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accent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accent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accent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lang="ru-RU" altLang="en-US" sz="1400" dirty="0" smtClean="0">
                          <a:solidFill>
                            <a:srgbClr val="7030A0"/>
                          </a:solidFill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8 061,3</a:t>
                      </a:r>
                      <a:endParaRPr lang="ru-RU" altLang="en-US" sz="1400" dirty="0" smtClean="0">
                        <a:solidFill>
                          <a:srgbClr val="7030A0"/>
                        </a:solidFill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>
                      <a:solidFill>
                        <a:schemeClr val="accent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accent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accent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accent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lang="ru-RU" sz="1400" dirty="0" smtClean="0">
                          <a:solidFill>
                            <a:srgbClr val="7030A0"/>
                          </a:solidFill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6 506,5</a:t>
                      </a:r>
                      <a:endParaRPr lang="ru-RU" altLang="en-US" sz="1400" dirty="0" smtClean="0">
                        <a:solidFill>
                          <a:srgbClr val="7030A0"/>
                        </a:solidFill>
                        <a:uFillTx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>
                      <a:solidFill>
                        <a:schemeClr val="accent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accent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accent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accent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lang="ru-RU" altLang="en-US" sz="1400" dirty="0" smtClean="0">
                          <a:solidFill>
                            <a:srgbClr val="7030A0"/>
                          </a:solidFill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6 298,7</a:t>
                      </a:r>
                      <a:endParaRPr lang="ru-RU" altLang="en-US" sz="1400" dirty="0" smtClean="0">
                        <a:solidFill>
                          <a:srgbClr val="7030A0"/>
                        </a:solidFill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>
                      <a:solidFill>
                        <a:schemeClr val="accent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accent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accent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accent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1157287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marL="136525" lvl="0" indent="0" algn="ctr" eaLnBrk="0" hangingPunct="0">
                        <a:spcBef>
                          <a:spcPct val="20000"/>
                        </a:spcBef>
                        <a:buClr>
                          <a:srgbClr val="000000"/>
                        </a:buClr>
                        <a:buSzPct val="65000"/>
                        <a:buFont typeface="Wingdings 2" panose="05020102010507070707" pitchFamily="18" charset="2"/>
                        <a:buNone/>
                      </a:pPr>
                      <a:r>
                        <a:rPr sz="1400" dirty="0">
                          <a:solidFill>
                            <a:srgbClr val="7030A0"/>
                          </a:solidFill>
                          <a:latin typeface="Trebuchet MS" panose="020B0603020202020204" pitchFamily="34" charset="0"/>
                        </a:rPr>
                        <a:t>Обеспечение деятельности финансовых, налоговых и таможенных органов и органов финансового (финансово-бюджетного) надзора</a:t>
                      </a:r>
                      <a:endParaRPr lang="ru-RU" altLang="en-US" sz="1400" dirty="0">
                        <a:solidFill>
                          <a:srgbClr val="7030A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1430" marR="91430" marT="45744" marB="45744">
                    <a:lnL w="12700" cap="flat" cmpd="sng">
                      <a:solidFill>
                        <a:schemeClr val="accent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accent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accent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accent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lang="ru-RU" sz="1400" dirty="0" smtClean="0">
                          <a:solidFill>
                            <a:srgbClr val="7030A0"/>
                          </a:solidFill>
                          <a:uFillTx/>
                          <a:latin typeface="Trebuchet MS" panose="020B0603020202020204" pitchFamily="34" charset="0"/>
                        </a:rPr>
                        <a:t>0,0</a:t>
                      </a:r>
                      <a:endParaRPr lang="ru-RU" altLang="en-US" sz="1400" b="1" dirty="0" smtClean="0">
                        <a:solidFill>
                          <a:srgbClr val="7030A0"/>
                        </a:solidFill>
                        <a:uFillTx/>
                        <a:latin typeface="Trebuchet MS" panose="020B0603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>
                      <a:solidFill>
                        <a:schemeClr val="accent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accent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accent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accent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sz="1400" dirty="0">
                          <a:solidFill>
                            <a:srgbClr val="7030A0"/>
                          </a:solidFill>
                          <a:uFillTx/>
                          <a:latin typeface="Trebuchet MS" panose="020B0603020202020204" pitchFamily="34" charset="0"/>
                        </a:rPr>
                        <a:t>0,0</a:t>
                      </a:r>
                      <a:endParaRPr lang="ru-RU" altLang="en-US" sz="1400" b="1" dirty="0">
                        <a:solidFill>
                          <a:srgbClr val="7030A0"/>
                        </a:solidFill>
                        <a:uFillTx/>
                        <a:latin typeface="Trebuchet MS" panose="020B0603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>
                      <a:solidFill>
                        <a:schemeClr val="accent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accent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accent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accent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sz="1400" dirty="0">
                          <a:solidFill>
                            <a:srgbClr val="7030A0"/>
                          </a:solidFill>
                          <a:uFillTx/>
                          <a:latin typeface="Trebuchet MS" panose="020B0603020202020204" pitchFamily="34" charset="0"/>
                        </a:rPr>
                        <a:t>0,0</a:t>
                      </a:r>
                      <a:endParaRPr lang="ru-RU" altLang="en-US" sz="1400" b="1" dirty="0">
                        <a:solidFill>
                          <a:srgbClr val="7030A0"/>
                        </a:solidFill>
                        <a:uFillTx/>
                        <a:latin typeface="Trebuchet MS" panose="020B0603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>
                      <a:solidFill>
                        <a:schemeClr val="accent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accent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accent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accent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431800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marL="136525" lvl="0" indent="0" algn="ctr" eaLnBrk="0" hangingPunct="0">
                        <a:spcBef>
                          <a:spcPct val="20000"/>
                        </a:spcBef>
                        <a:buClr>
                          <a:srgbClr val="000000"/>
                        </a:buClr>
                        <a:buSzPct val="65000"/>
                        <a:buFont typeface="Wingdings 2" panose="05020102010507070707" pitchFamily="18" charset="2"/>
                        <a:buNone/>
                      </a:pPr>
                      <a:r>
                        <a:rPr sz="1400" dirty="0">
                          <a:solidFill>
                            <a:srgbClr val="7030A0"/>
                          </a:solidFill>
                          <a:latin typeface="Trebuchet MS" panose="020B0603020202020204" pitchFamily="34" charset="0"/>
                        </a:rPr>
                        <a:t>Резервные фонды</a:t>
                      </a:r>
                      <a:endParaRPr lang="ru-RU" altLang="en-US" sz="1400" dirty="0">
                        <a:solidFill>
                          <a:srgbClr val="7030A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1430" marR="91430" marT="45744" marB="45744">
                    <a:lnL w="12700" cap="flat" cmpd="sng">
                      <a:solidFill>
                        <a:schemeClr val="accent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accent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accent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accent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lang="ru-RU" sz="1400" b="1" dirty="0" smtClean="0">
                          <a:solidFill>
                            <a:srgbClr val="7030A0"/>
                          </a:solidFill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r>
                        <a:rPr sz="1400" b="1" dirty="0" smtClean="0">
                          <a:solidFill>
                            <a:srgbClr val="7030A0"/>
                          </a:solidFill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,0</a:t>
                      </a:r>
                      <a:endParaRPr lang="ru-RU" altLang="en-US" sz="1400" b="1" dirty="0" smtClean="0">
                        <a:solidFill>
                          <a:srgbClr val="7030A0"/>
                        </a:solidFill>
                        <a:uFillTx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>
                      <a:solidFill>
                        <a:schemeClr val="accent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accent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accent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accent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lang="ru-RU" sz="1400" dirty="0" smtClean="0">
                          <a:solidFill>
                            <a:srgbClr val="7030A0"/>
                          </a:solidFill>
                          <a:uFillTx/>
                          <a:latin typeface="Trebuchet MS" panose="020B0603020202020204" pitchFamily="34" charset="0"/>
                        </a:rPr>
                        <a:t>5</a:t>
                      </a:r>
                      <a:r>
                        <a:rPr sz="1400" dirty="0" smtClean="0">
                          <a:solidFill>
                            <a:srgbClr val="7030A0"/>
                          </a:solidFill>
                          <a:uFillTx/>
                          <a:latin typeface="Trebuchet MS" panose="020B0603020202020204" pitchFamily="34" charset="0"/>
                        </a:rPr>
                        <a:t>,0</a:t>
                      </a:r>
                      <a:endParaRPr lang="ru-RU" altLang="en-US" sz="1400" b="1" dirty="0" smtClean="0">
                        <a:solidFill>
                          <a:srgbClr val="7030A0"/>
                        </a:solidFill>
                        <a:uFillTx/>
                        <a:latin typeface="Trebuchet MS" panose="020B0603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>
                      <a:solidFill>
                        <a:schemeClr val="accent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accent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accent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accent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lang="ru-RU" sz="1400" dirty="0" smtClean="0">
                          <a:solidFill>
                            <a:srgbClr val="7030A0"/>
                          </a:solidFill>
                          <a:uFillTx/>
                          <a:latin typeface="Trebuchet MS" panose="020B0603020202020204" pitchFamily="34" charset="0"/>
                        </a:rPr>
                        <a:t>5</a:t>
                      </a:r>
                      <a:r>
                        <a:rPr sz="1400" dirty="0" smtClean="0">
                          <a:solidFill>
                            <a:srgbClr val="7030A0"/>
                          </a:solidFill>
                          <a:uFillTx/>
                          <a:latin typeface="Trebuchet MS" panose="020B0603020202020204" pitchFamily="34" charset="0"/>
                        </a:rPr>
                        <a:t>,0</a:t>
                      </a:r>
                      <a:endParaRPr lang="ru-RU" altLang="en-US" sz="1400" b="1" dirty="0" smtClean="0">
                        <a:solidFill>
                          <a:srgbClr val="7030A0"/>
                        </a:solidFill>
                        <a:uFillTx/>
                        <a:latin typeface="Trebuchet MS" panose="020B0603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>
                      <a:solidFill>
                        <a:schemeClr val="accent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accent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accent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accent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519113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marL="136525" lvl="0" indent="0" algn="ctr" eaLnBrk="0" hangingPunct="0">
                        <a:spcBef>
                          <a:spcPct val="20000"/>
                        </a:spcBef>
                        <a:buClr>
                          <a:srgbClr val="000000"/>
                        </a:buClr>
                        <a:buSzPct val="65000"/>
                        <a:buFont typeface="Wingdings 2" panose="05020102010507070707" pitchFamily="18" charset="2"/>
                        <a:buNone/>
                      </a:pPr>
                      <a:r>
                        <a:rPr sz="1400" dirty="0">
                          <a:solidFill>
                            <a:srgbClr val="7030A0"/>
                          </a:solidFill>
                          <a:latin typeface="Trebuchet MS" panose="020B0603020202020204" pitchFamily="34" charset="0"/>
                        </a:rPr>
                        <a:t>Другие общегосударственные вопросы</a:t>
                      </a:r>
                      <a:endParaRPr lang="ru-RU" altLang="en-US" sz="1400" dirty="0">
                        <a:solidFill>
                          <a:srgbClr val="7030A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1430" marR="91430" marT="45744" marB="45744">
                    <a:lnL w="12700" cap="flat" cmpd="sng">
                      <a:solidFill>
                        <a:schemeClr val="accent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accent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accent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accent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lang="ru-RU" sz="1400" dirty="0" smtClean="0">
                          <a:solidFill>
                            <a:srgbClr val="7030A0"/>
                          </a:solidFill>
                          <a:uFillTx/>
                          <a:latin typeface="Trebuchet MS" panose="020B0603020202020204" pitchFamily="34" charset="0"/>
                        </a:rPr>
                        <a:t>15,6</a:t>
                      </a:r>
                      <a:endParaRPr lang="ru-RU" altLang="en-US" sz="1400" dirty="0" smtClean="0">
                        <a:solidFill>
                          <a:srgbClr val="7030A0"/>
                        </a:solidFill>
                        <a:uFillTx/>
                        <a:latin typeface="Trebuchet MS" panose="020B0603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>
                      <a:solidFill>
                        <a:schemeClr val="accent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accent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accent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accent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lang="ru-RU" sz="1400" dirty="0" smtClean="0">
                          <a:solidFill>
                            <a:srgbClr val="7030A0"/>
                          </a:solidFill>
                          <a:uFillTx/>
                          <a:latin typeface="Trebuchet MS" panose="020B0603020202020204" pitchFamily="34" charset="0"/>
                        </a:rPr>
                        <a:t>362,6</a:t>
                      </a:r>
                      <a:endParaRPr lang="ru-RU" altLang="en-US" sz="1400" dirty="0" smtClean="0">
                        <a:solidFill>
                          <a:srgbClr val="7030A0"/>
                        </a:solidFill>
                        <a:uFillTx/>
                        <a:latin typeface="Trebuchet MS" panose="020B0603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>
                      <a:solidFill>
                        <a:schemeClr val="accent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accent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accent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accent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lang="ru-RU" sz="1400" dirty="0" smtClean="0">
                          <a:solidFill>
                            <a:srgbClr val="7030A0"/>
                          </a:solidFill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636,2</a:t>
                      </a:r>
                      <a:endParaRPr lang="ru-RU" altLang="en-US" sz="1400" dirty="0" smtClean="0">
                        <a:solidFill>
                          <a:srgbClr val="7030A0"/>
                        </a:solidFill>
                        <a:uFillTx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>
                      <a:solidFill>
                        <a:schemeClr val="accent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accent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accent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accent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</a:tbl>
          </a:graphicData>
        </a:graphic>
      </p:graphicFrame>
      <p:pic>
        <p:nvPicPr>
          <p:cNvPr id="14377" name="Picture 2" descr="C:\Documents and Settings\user\Local Settings\Temporary Internet Files\Content.IE5\L7VV42U1\MM900178279[1].gif"/>
          <p:cNvPicPr>
            <a:picLocks noChangeAspect="1"/>
          </p:cNvPicPr>
          <p:nvPr/>
        </p:nvPicPr>
        <p:blipFill>
          <a:blip r:embed="rId1" cstate="print"/>
          <a:stretch>
            <a:fillRect/>
          </a:stretch>
        </p:blipFill>
        <p:spPr>
          <a:xfrm>
            <a:off x="468313" y="1125538"/>
            <a:ext cx="2447925" cy="1366837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Скругленный прямоугольник 5"/>
          <p:cNvSpPr/>
          <p:nvPr/>
        </p:nvSpPr>
        <p:spPr>
          <a:xfrm>
            <a:off x="467544" y="548680"/>
            <a:ext cx="8343900" cy="1008063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ctr" eaLnBrk="1" hangingPunct="1"/>
            <a:r>
              <a:rPr sz="2400" dirty="0">
                <a:solidFill>
                  <a:srgbClr val="7030A0"/>
                </a:solidFill>
                <a:latin typeface="Times New Roman" panose="02020603050405020304" pitchFamily="18" charset="0"/>
              </a:rPr>
              <a:t>Расходы бюджета на национальную оборону</a:t>
            </a:r>
            <a:endParaRPr sz="2400" dirty="0">
              <a:solidFill>
                <a:srgbClr val="7030A0"/>
              </a:solidFill>
              <a:latin typeface="Constantia" panose="02030602050306030303" pitchFamily="18" charset="0"/>
            </a:endParaRPr>
          </a:p>
        </p:txBody>
      </p:sp>
      <p:sp>
        <p:nvSpPr>
          <p:cNvPr id="15363" name="Прямоугольник 6"/>
          <p:cNvSpPr/>
          <p:nvPr/>
        </p:nvSpPr>
        <p:spPr>
          <a:xfrm>
            <a:off x="250825" y="1628775"/>
            <a:ext cx="8497888" cy="119062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algn="ctr"/>
            <a:r>
              <a:rPr lang="ru-RU" altLang="ru-RU" b="1" i="1" dirty="0">
                <a:solidFill>
                  <a:srgbClr val="7030A0"/>
                </a:solidFill>
                <a:latin typeface="Trebuchet MS" panose="020B0603020202020204" pitchFamily="34" charset="0"/>
              </a:rPr>
              <a:t>На </a:t>
            </a:r>
            <a:r>
              <a:rPr b="1" dirty="0">
                <a:solidFill>
                  <a:srgbClr val="7030A0"/>
                </a:solidFill>
                <a:latin typeface="Trebuchet MS" panose="020B0603020202020204" pitchFamily="34" charset="0"/>
              </a:rPr>
              <a:t>осуществление первичного воинского учета на территориях, где отсутствуют военные комиссариаты в рамках непрограммных расходов органов местного самоуправления Парамоновского  сельского поселения </a:t>
            </a:r>
            <a:r>
              <a:rPr lang="ru-RU" altLang="ru-RU" b="1" i="1" dirty="0">
                <a:latin typeface="Trebuchet MS" panose="020B0603020202020204" pitchFamily="34" charset="0"/>
              </a:rPr>
              <a:t>:</a:t>
            </a:r>
            <a:endParaRPr lang="ru-RU" altLang="ru-RU" b="1" i="1" dirty="0">
              <a:latin typeface="Trebuchet MS" panose="020B0603020202020204" pitchFamily="34" charset="0"/>
            </a:endParaRPr>
          </a:p>
        </p:txBody>
      </p:sp>
      <p:graphicFrame>
        <p:nvGraphicFramePr>
          <p:cNvPr id="15364" name="Таблица 15363"/>
          <p:cNvGraphicFramePr/>
          <p:nvPr>
            <p:custDataLst>
              <p:tags r:id="rId1"/>
            </p:custDataLst>
          </p:nvPr>
        </p:nvGraphicFramePr>
        <p:xfrm>
          <a:off x="419735" y="2891790"/>
          <a:ext cx="8233410" cy="1630680"/>
        </p:xfrm>
        <a:graphic>
          <a:graphicData uri="http://schemas.openxmlformats.org/drawingml/2006/table">
            <a:tbl>
              <a:tblPr/>
              <a:tblGrid>
                <a:gridCol w="2895600"/>
                <a:gridCol w="2745105"/>
                <a:gridCol w="2592705"/>
              </a:tblGrid>
              <a:tr h="1187450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marL="136525" lvl="0" indent="0" algn="ctr" eaLnBrk="0" hangingPunct="0">
                        <a:spcBef>
                          <a:spcPct val="20000"/>
                        </a:spcBef>
                        <a:buClr>
                          <a:srgbClr val="000000"/>
                        </a:buClr>
                        <a:buSzPct val="65000"/>
                        <a:buFont typeface="Wingdings 2" panose="05020102010507070707" pitchFamily="18" charset="2"/>
                        <a:buNone/>
                      </a:pPr>
                      <a:r>
                        <a:rPr sz="1400" dirty="0" smtClean="0">
                          <a:solidFill>
                            <a:srgbClr val="000000"/>
                          </a:solidFill>
                          <a:latin typeface="Trebuchet MS" panose="020B0603020202020204" pitchFamily="34" charset="0"/>
                        </a:rPr>
                        <a:t>202</a:t>
                      </a:r>
                      <a:r>
                        <a:rPr lang="ru-RU" sz="1400" dirty="0" smtClean="0">
                          <a:solidFill>
                            <a:srgbClr val="000000"/>
                          </a:solidFill>
                          <a:latin typeface="Trebuchet MS" panose="020B0603020202020204" pitchFamily="34" charset="0"/>
                        </a:rPr>
                        <a:t>6</a:t>
                      </a:r>
                      <a:r>
                        <a:rPr sz="1400" dirty="0" smtClean="0">
                          <a:solidFill>
                            <a:srgbClr val="000000"/>
                          </a:solidFill>
                          <a:latin typeface="Trebuchet MS" panose="020B0603020202020204" pitchFamily="34" charset="0"/>
                        </a:rPr>
                        <a:t> </a:t>
                      </a:r>
                      <a:r>
                        <a:rPr sz="1400" dirty="0">
                          <a:solidFill>
                            <a:srgbClr val="000000"/>
                          </a:solidFill>
                          <a:latin typeface="Trebuchet MS" panose="020B0603020202020204" pitchFamily="34" charset="0"/>
                        </a:rPr>
                        <a:t>год</a:t>
                      </a:r>
                      <a:endParaRPr sz="1400" dirty="0">
                        <a:solidFill>
                          <a:srgbClr val="000000"/>
                        </a:solidFill>
                        <a:latin typeface="Trebuchet MS" panose="020B0603020202020204" pitchFamily="34" charset="0"/>
                      </a:endParaRPr>
                    </a:p>
                    <a:p>
                      <a:pPr marL="136525" lvl="0" indent="0" algn="ctr" eaLnBrk="0" hangingPunct="0">
                        <a:spcBef>
                          <a:spcPct val="20000"/>
                        </a:spcBef>
                        <a:buClr>
                          <a:srgbClr val="000000"/>
                        </a:buClr>
                        <a:buSzPct val="65000"/>
                        <a:buFont typeface="Wingdings 2" panose="05020102010507070707" pitchFamily="18" charset="2"/>
                        <a:buNone/>
                      </a:pPr>
                      <a:r>
                        <a:rPr sz="1400" dirty="0">
                          <a:solidFill>
                            <a:srgbClr val="000000"/>
                          </a:solidFill>
                          <a:latin typeface="Trebuchet MS" panose="020B0603020202020204" pitchFamily="34" charset="0"/>
                        </a:rPr>
                        <a:t>(тыс. рублей)</a:t>
                      </a:r>
                      <a:endParaRPr sz="1400" dirty="0">
                        <a:solidFill>
                          <a:srgbClr val="000000"/>
                        </a:solidFill>
                        <a:latin typeface="Trebuchet MS" panose="020B0603020202020204" pitchFamily="34" charset="0"/>
                      </a:endParaRPr>
                    </a:p>
                    <a:p>
                      <a:pPr marL="136525" lvl="0" indent="0" algn="ctr" eaLnBrk="0" hangingPunct="0">
                        <a:spcBef>
                          <a:spcPct val="20000"/>
                        </a:spcBef>
                        <a:buClr>
                          <a:srgbClr val="000000"/>
                        </a:buClr>
                        <a:buSzPct val="65000"/>
                        <a:buFont typeface="Wingdings 2" panose="05020102010507070707" pitchFamily="18" charset="2"/>
                        <a:buNone/>
                      </a:pPr>
                      <a:endParaRPr lang="ru-RU" altLang="en-US" sz="1400" dirty="0">
                        <a:latin typeface="Times New Roman" panose="02020603050405020304" pitchFamily="18" charset="0"/>
                      </a:endParaRPr>
                    </a:p>
                  </a:txBody>
                  <a:tcPr marL="91430" marR="91430" marT="45744" marB="45744">
                    <a:lnL w="12700" cap="flat" cmpd="sng">
                      <a:solidFill>
                        <a:schemeClr val="accent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accent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accent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accent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marL="136525" lvl="0" indent="0" algn="ctr" eaLnBrk="0" hangingPunct="0">
                        <a:spcBef>
                          <a:spcPct val="20000"/>
                        </a:spcBef>
                        <a:buClr>
                          <a:srgbClr val="000000"/>
                        </a:buClr>
                        <a:buSzPct val="65000"/>
                        <a:buFont typeface="Wingdings 2" panose="05020102010507070707" pitchFamily="18" charset="2"/>
                        <a:buNone/>
                      </a:pPr>
                      <a:r>
                        <a:rPr sz="1400" dirty="0" smtClean="0">
                          <a:solidFill>
                            <a:srgbClr val="000000"/>
                          </a:solidFill>
                          <a:latin typeface="Trebuchet MS" panose="020B0603020202020204" pitchFamily="34" charset="0"/>
                        </a:rPr>
                        <a:t>202</a:t>
                      </a:r>
                      <a:r>
                        <a:rPr lang="ru-RU" sz="1400" dirty="0" smtClean="0">
                          <a:solidFill>
                            <a:srgbClr val="000000"/>
                          </a:solidFill>
                          <a:latin typeface="Trebuchet MS" panose="020B0603020202020204" pitchFamily="34" charset="0"/>
                        </a:rPr>
                        <a:t>7</a:t>
                      </a:r>
                      <a:r>
                        <a:rPr sz="1400" dirty="0" smtClean="0">
                          <a:solidFill>
                            <a:srgbClr val="000000"/>
                          </a:solidFill>
                          <a:latin typeface="Trebuchet MS" panose="020B0603020202020204" pitchFamily="34" charset="0"/>
                        </a:rPr>
                        <a:t> </a:t>
                      </a:r>
                      <a:r>
                        <a:rPr sz="1400" dirty="0">
                          <a:solidFill>
                            <a:srgbClr val="000000"/>
                          </a:solidFill>
                          <a:latin typeface="Trebuchet MS" panose="020B0603020202020204" pitchFamily="34" charset="0"/>
                        </a:rPr>
                        <a:t>год</a:t>
                      </a:r>
                      <a:endParaRPr sz="1400" dirty="0">
                        <a:solidFill>
                          <a:srgbClr val="000000"/>
                        </a:solidFill>
                        <a:latin typeface="Trebuchet MS" panose="020B0603020202020204" pitchFamily="34" charset="0"/>
                      </a:endParaRPr>
                    </a:p>
                    <a:p>
                      <a:pPr marL="136525" lvl="0" indent="0" algn="ctr" eaLnBrk="0" hangingPunct="0">
                        <a:spcBef>
                          <a:spcPct val="20000"/>
                        </a:spcBef>
                        <a:buClr>
                          <a:srgbClr val="000000"/>
                        </a:buClr>
                        <a:buSzPct val="65000"/>
                        <a:buFont typeface="Wingdings 2" panose="05020102010507070707" pitchFamily="18" charset="2"/>
                        <a:buNone/>
                      </a:pPr>
                      <a:r>
                        <a:rPr sz="1400" dirty="0">
                          <a:solidFill>
                            <a:srgbClr val="000000"/>
                          </a:solidFill>
                          <a:latin typeface="Trebuchet MS" panose="020B0603020202020204" pitchFamily="34" charset="0"/>
                        </a:rPr>
                        <a:t>(тыс. рублей)</a:t>
                      </a:r>
                      <a:endParaRPr sz="1400" dirty="0">
                        <a:solidFill>
                          <a:srgbClr val="000000"/>
                        </a:solidFill>
                        <a:latin typeface="Trebuchet MS" panose="020B0603020202020204" pitchFamily="34" charset="0"/>
                      </a:endParaRPr>
                    </a:p>
                    <a:p>
                      <a:pPr marL="136525" lvl="0" indent="0" algn="ctr" eaLnBrk="0" hangingPunct="0">
                        <a:spcBef>
                          <a:spcPct val="20000"/>
                        </a:spcBef>
                        <a:buClr>
                          <a:srgbClr val="000000"/>
                        </a:buClr>
                        <a:buSzPct val="65000"/>
                        <a:buFont typeface="Wingdings 2" panose="05020102010507070707" pitchFamily="18" charset="2"/>
                        <a:buNone/>
                      </a:pPr>
                      <a:endParaRPr lang="ru-RU" altLang="en-US" sz="1400" dirty="0">
                        <a:latin typeface="Times New Roman" panose="02020603050405020304" pitchFamily="18" charset="0"/>
                      </a:endParaRPr>
                    </a:p>
                  </a:txBody>
                  <a:tcPr marL="91430" marR="91430" marT="45744" marB="45744">
                    <a:lnL w="12700" cap="flat" cmpd="sng">
                      <a:solidFill>
                        <a:schemeClr val="accent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accent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accent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accent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marL="136525" lvl="0" indent="0" algn="ctr" eaLnBrk="0" hangingPunct="0">
                        <a:spcBef>
                          <a:spcPct val="20000"/>
                        </a:spcBef>
                        <a:buClr>
                          <a:srgbClr val="000000"/>
                        </a:buClr>
                        <a:buSzPct val="65000"/>
                        <a:buFont typeface="Wingdings 2" panose="05020102010507070707" pitchFamily="18" charset="2"/>
                        <a:buNone/>
                      </a:pPr>
                      <a:r>
                        <a:rPr sz="1400" dirty="0" smtClean="0">
                          <a:solidFill>
                            <a:srgbClr val="000000"/>
                          </a:solidFill>
                          <a:latin typeface="Trebuchet MS" panose="020B0603020202020204" pitchFamily="34" charset="0"/>
                        </a:rPr>
                        <a:t>202</a:t>
                      </a:r>
                      <a:r>
                        <a:rPr lang="ru-RU" sz="1400" dirty="0" smtClean="0">
                          <a:solidFill>
                            <a:srgbClr val="000000"/>
                          </a:solidFill>
                          <a:latin typeface="Trebuchet MS" panose="020B0603020202020204" pitchFamily="34" charset="0"/>
                        </a:rPr>
                        <a:t>8</a:t>
                      </a:r>
                      <a:r>
                        <a:rPr sz="1400" dirty="0" smtClean="0">
                          <a:solidFill>
                            <a:srgbClr val="000000"/>
                          </a:solidFill>
                          <a:latin typeface="Trebuchet MS" panose="020B0603020202020204" pitchFamily="34" charset="0"/>
                        </a:rPr>
                        <a:t> </a:t>
                      </a:r>
                      <a:r>
                        <a:rPr sz="1400" dirty="0">
                          <a:solidFill>
                            <a:srgbClr val="000000"/>
                          </a:solidFill>
                          <a:latin typeface="Trebuchet MS" panose="020B0603020202020204" pitchFamily="34" charset="0"/>
                        </a:rPr>
                        <a:t>год</a:t>
                      </a:r>
                      <a:endParaRPr sz="1400" dirty="0">
                        <a:solidFill>
                          <a:srgbClr val="000000"/>
                        </a:solidFill>
                        <a:latin typeface="Trebuchet MS" panose="020B0603020202020204" pitchFamily="34" charset="0"/>
                      </a:endParaRPr>
                    </a:p>
                    <a:p>
                      <a:pPr marL="136525" lvl="0" indent="0" algn="ctr" eaLnBrk="0" hangingPunct="0">
                        <a:spcBef>
                          <a:spcPct val="20000"/>
                        </a:spcBef>
                        <a:buClr>
                          <a:srgbClr val="000000"/>
                        </a:buClr>
                        <a:buSzPct val="65000"/>
                        <a:buFont typeface="Wingdings 2" panose="05020102010507070707" pitchFamily="18" charset="2"/>
                        <a:buNone/>
                      </a:pPr>
                      <a:r>
                        <a:rPr sz="1400" dirty="0">
                          <a:solidFill>
                            <a:srgbClr val="000000"/>
                          </a:solidFill>
                          <a:latin typeface="Trebuchet MS" panose="020B0603020202020204" pitchFamily="34" charset="0"/>
                        </a:rPr>
                        <a:t>(тыс. рублей)</a:t>
                      </a:r>
                      <a:endParaRPr lang="ru-RU" altLang="en-US" sz="1400" dirty="0">
                        <a:latin typeface="Times New Roman" panose="02020603050405020304" pitchFamily="18" charset="0"/>
                      </a:endParaRPr>
                    </a:p>
                  </a:txBody>
                  <a:tcPr marL="91430" marR="91430" marT="45744" marB="45744">
                    <a:lnL w="12700" cap="flat" cmpd="sng">
                      <a:solidFill>
                        <a:schemeClr val="accent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accent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accent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accent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443230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lang="ru-RU" altLang="en-US" sz="1400" b="1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198,7</a:t>
                      </a:r>
                      <a:endParaRPr lang="ru-RU" altLang="en-US" sz="1400" b="1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>
                      <a:solidFill>
                        <a:schemeClr val="accent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accent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accent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accent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lang="ru-RU" sz="1400" dirty="0" smtClean="0">
                          <a:solidFill>
                            <a:srgbClr val="000000"/>
                          </a:solidFill>
                          <a:latin typeface="Trebuchet MS" panose="020B0603020202020204" pitchFamily="34" charset="0"/>
                        </a:rPr>
                        <a:t>205,1</a:t>
                      </a:r>
                      <a:endParaRPr lang="ru-RU" sz="1400" b="1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>
                      <a:solidFill>
                        <a:schemeClr val="accent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accent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accent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accent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marL="136525" lvl="0" indent="0" algn="ctr" eaLnBrk="0" hangingPunct="0">
                        <a:spcBef>
                          <a:spcPct val="20000"/>
                        </a:spcBef>
                        <a:buClr>
                          <a:srgbClr val="000000"/>
                        </a:buClr>
                        <a:buSzPct val="65000"/>
                        <a:buFont typeface="Wingdings 2" panose="05020102010507070707" pitchFamily="18" charset="2"/>
                        <a:buNone/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rebuchet MS" panose="020B0603020202020204" pitchFamily="34" charset="0"/>
                        </a:rPr>
                        <a:t>212,7</a:t>
                      </a:r>
                      <a:endParaRPr lang="ru-RU" sz="1400" b="1" dirty="0">
                        <a:solidFill>
                          <a:srgbClr val="000000"/>
                        </a:solidFill>
                        <a:latin typeface="Trebuchet MS" panose="020B0603020202020204" pitchFamily="34" charset="0"/>
                      </a:endParaRPr>
                    </a:p>
                  </a:txBody>
                  <a:tcPr marL="91430" marR="91430" marT="45744" marB="45744" anchor="ctr">
                    <a:lnL w="12700" cap="flat" cmpd="sng">
                      <a:solidFill>
                        <a:schemeClr val="accent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accent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accent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accent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430212" y="260648"/>
            <a:ext cx="8713788" cy="647700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ctr" eaLnBrk="1" hangingPunct="1"/>
            <a:r>
              <a:rPr sz="2400" dirty="0">
                <a:solidFill>
                  <a:srgbClr val="7030A0"/>
                </a:solidFill>
                <a:latin typeface="Constantia" panose="02030602050306030303" pitchFamily="18" charset="0"/>
              </a:rPr>
              <a:t>Расходы на жилищно-коммунальное хозяйство</a:t>
            </a:r>
            <a:endParaRPr sz="2400" dirty="0">
              <a:solidFill>
                <a:srgbClr val="7030A0"/>
              </a:solidFill>
              <a:latin typeface="Constantia" panose="02030602050306030303" pitchFamily="18" charset="0"/>
            </a:endParaRPr>
          </a:p>
        </p:txBody>
      </p:sp>
      <p:sp>
        <p:nvSpPr>
          <p:cNvPr id="17411" name="Прямоугольник 3"/>
          <p:cNvSpPr/>
          <p:nvPr/>
        </p:nvSpPr>
        <p:spPr>
          <a:xfrm>
            <a:off x="539750" y="1125538"/>
            <a:ext cx="8135938" cy="92392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algn="ctr"/>
            <a:r>
              <a:rPr lang="ru-RU" altLang="ru-RU" b="1" i="1" dirty="0">
                <a:latin typeface="Trebuchet MS" panose="020B0603020202020204" pitchFamily="34" charset="0"/>
              </a:rPr>
              <a:t>На проведение мероприятий в области </a:t>
            </a:r>
            <a:r>
              <a:rPr lang="ru-RU" altLang="ru-RU" b="1" i="1" dirty="0" smtClean="0">
                <a:latin typeface="Trebuchet MS" panose="020B0603020202020204" pitchFamily="34" charset="0"/>
              </a:rPr>
              <a:t>благоустройства предусмотрены </a:t>
            </a:r>
            <a:r>
              <a:rPr lang="ru-RU" altLang="ru-RU" b="1" i="1" dirty="0">
                <a:latin typeface="Trebuchet MS" panose="020B0603020202020204" pitchFamily="34" charset="0"/>
              </a:rPr>
              <a:t>средства в следующих объемах:</a:t>
            </a:r>
            <a:endParaRPr lang="ru-RU" altLang="ru-RU" b="1" i="1" dirty="0">
              <a:latin typeface="Trebuchet MS" panose="020B0603020202020204" pitchFamily="34" charset="0"/>
            </a:endParaRPr>
          </a:p>
          <a:p>
            <a:pPr algn="ctr"/>
            <a:endParaRPr lang="ru-RU" altLang="ru-RU" b="1" i="1" dirty="0">
              <a:latin typeface="Trebuchet MS" panose="020B0603020202020204" pitchFamily="34" charset="0"/>
            </a:endParaRPr>
          </a:p>
        </p:txBody>
      </p:sp>
      <p:graphicFrame>
        <p:nvGraphicFramePr>
          <p:cNvPr id="17412" name="Таблица 17411"/>
          <p:cNvGraphicFramePr/>
          <p:nvPr>
            <p:custDataLst>
              <p:tags r:id="rId1"/>
            </p:custDataLst>
          </p:nvPr>
        </p:nvGraphicFramePr>
        <p:xfrm>
          <a:off x="774065" y="2267585"/>
          <a:ext cx="7801610" cy="1817370"/>
        </p:xfrm>
        <a:graphic>
          <a:graphicData uri="http://schemas.openxmlformats.org/drawingml/2006/table">
            <a:tbl>
              <a:tblPr/>
              <a:tblGrid>
                <a:gridCol w="1878330"/>
                <a:gridCol w="1492250"/>
                <a:gridCol w="2215515"/>
                <a:gridCol w="2215515"/>
              </a:tblGrid>
              <a:tr h="737235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marL="136525" lvl="0" indent="0" algn="ctr" eaLnBrk="0" hangingPunct="0">
                        <a:spcBef>
                          <a:spcPct val="20000"/>
                        </a:spcBef>
                        <a:buClr>
                          <a:srgbClr val="000000"/>
                        </a:buClr>
                        <a:buSzPct val="65000"/>
                        <a:buFont typeface="Wingdings 2" panose="05020102010507070707" pitchFamily="18" charset="2"/>
                        <a:buNone/>
                      </a:pPr>
                      <a:endParaRPr lang="ru-RU" altLang="en-US" sz="1400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</a:endParaRPr>
                    </a:p>
                  </a:txBody>
                  <a:tcPr marL="91430" marR="91430" marT="45744" marB="45744">
                    <a:lnL w="12700" cap="flat" cmpd="sng">
                      <a:solidFill>
                        <a:srgbClr val="F79646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79646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79646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79646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EFE9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marL="136525" lvl="0" indent="0" algn="ctr" eaLnBrk="0" hangingPunct="0">
                        <a:spcBef>
                          <a:spcPct val="20000"/>
                        </a:spcBef>
                        <a:buClr>
                          <a:srgbClr val="000000"/>
                        </a:buClr>
                        <a:buSzPct val="65000"/>
                        <a:buFont typeface="Wingdings 2" panose="05020102010507070707" pitchFamily="18" charset="2"/>
                        <a:buNone/>
                      </a:pPr>
                      <a:r>
                        <a:rPr sz="1400" dirty="0" smtClean="0">
                          <a:solidFill>
                            <a:srgbClr val="000000"/>
                          </a:solidFill>
                          <a:latin typeface="Trebuchet MS" panose="020B0603020202020204" pitchFamily="34" charset="0"/>
                        </a:rPr>
                        <a:t>202</a:t>
                      </a:r>
                      <a:r>
                        <a:rPr lang="ru-RU" sz="1400" dirty="0" smtClean="0">
                          <a:solidFill>
                            <a:srgbClr val="000000"/>
                          </a:solidFill>
                          <a:latin typeface="Trebuchet MS" panose="020B0603020202020204" pitchFamily="34" charset="0"/>
                        </a:rPr>
                        <a:t>6</a:t>
                      </a:r>
                      <a:r>
                        <a:rPr sz="1400" dirty="0" smtClean="0">
                          <a:solidFill>
                            <a:srgbClr val="000000"/>
                          </a:solidFill>
                          <a:latin typeface="Trebuchet MS" panose="020B0603020202020204" pitchFamily="34" charset="0"/>
                        </a:rPr>
                        <a:t> </a:t>
                      </a:r>
                      <a:r>
                        <a:rPr sz="1400" dirty="0">
                          <a:solidFill>
                            <a:srgbClr val="000000"/>
                          </a:solidFill>
                          <a:latin typeface="Trebuchet MS" panose="020B0603020202020204" pitchFamily="34" charset="0"/>
                        </a:rPr>
                        <a:t>год</a:t>
                      </a:r>
                      <a:endParaRPr sz="1400" dirty="0">
                        <a:solidFill>
                          <a:srgbClr val="000000"/>
                        </a:solidFill>
                        <a:latin typeface="Trebuchet MS" panose="020B0603020202020204" pitchFamily="34" charset="0"/>
                      </a:endParaRPr>
                    </a:p>
                    <a:p>
                      <a:pPr marL="136525" lvl="0" indent="0" algn="ctr" eaLnBrk="0" hangingPunct="0">
                        <a:spcBef>
                          <a:spcPct val="20000"/>
                        </a:spcBef>
                        <a:buClr>
                          <a:srgbClr val="000000"/>
                        </a:buClr>
                        <a:buSzPct val="65000"/>
                        <a:buFont typeface="Wingdings 2" panose="05020102010507070707" pitchFamily="18" charset="2"/>
                        <a:buNone/>
                      </a:pPr>
                      <a:r>
                        <a:rPr sz="1400" dirty="0">
                          <a:solidFill>
                            <a:srgbClr val="000000"/>
                          </a:solidFill>
                          <a:latin typeface="Trebuchet MS" panose="020B0603020202020204" pitchFamily="34" charset="0"/>
                        </a:rPr>
                        <a:t>(тыс. рублей)</a:t>
                      </a:r>
                      <a:endParaRPr lang="ru-RU" altLang="en-US" sz="1400" b="1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</a:endParaRPr>
                    </a:p>
                  </a:txBody>
                  <a:tcPr marL="91430" marR="91430" marT="45744" marB="45744">
                    <a:lnL w="12700" cap="flat" cmpd="sng">
                      <a:solidFill>
                        <a:srgbClr val="F79646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79646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79646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79646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EFE9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marL="136525" lvl="0" indent="0" algn="ctr" eaLnBrk="0" hangingPunct="0">
                        <a:spcBef>
                          <a:spcPct val="20000"/>
                        </a:spcBef>
                        <a:buClr>
                          <a:srgbClr val="000000"/>
                        </a:buClr>
                        <a:buSzPct val="65000"/>
                        <a:buFont typeface="Wingdings 2" panose="05020102010507070707" pitchFamily="18" charset="2"/>
                        <a:buNone/>
                      </a:pPr>
                      <a:r>
                        <a:rPr sz="1400" dirty="0" smtClean="0">
                          <a:solidFill>
                            <a:srgbClr val="000000"/>
                          </a:solidFill>
                          <a:latin typeface="Trebuchet MS" panose="020B0603020202020204" pitchFamily="34" charset="0"/>
                        </a:rPr>
                        <a:t>202</a:t>
                      </a:r>
                      <a:r>
                        <a:rPr lang="ru-RU" sz="1400" dirty="0" smtClean="0">
                          <a:solidFill>
                            <a:srgbClr val="000000"/>
                          </a:solidFill>
                          <a:latin typeface="Trebuchet MS" panose="020B0603020202020204" pitchFamily="34" charset="0"/>
                        </a:rPr>
                        <a:t>7</a:t>
                      </a:r>
                      <a:r>
                        <a:rPr sz="1400" dirty="0" smtClean="0">
                          <a:solidFill>
                            <a:srgbClr val="000000"/>
                          </a:solidFill>
                          <a:latin typeface="Trebuchet MS" panose="020B0603020202020204" pitchFamily="34" charset="0"/>
                        </a:rPr>
                        <a:t> </a:t>
                      </a:r>
                      <a:r>
                        <a:rPr sz="1400" dirty="0">
                          <a:solidFill>
                            <a:srgbClr val="000000"/>
                          </a:solidFill>
                          <a:latin typeface="Trebuchet MS" panose="020B0603020202020204" pitchFamily="34" charset="0"/>
                        </a:rPr>
                        <a:t>год</a:t>
                      </a:r>
                      <a:endParaRPr sz="1400" dirty="0">
                        <a:solidFill>
                          <a:srgbClr val="000000"/>
                        </a:solidFill>
                        <a:latin typeface="Trebuchet MS" panose="020B0603020202020204" pitchFamily="34" charset="0"/>
                      </a:endParaRPr>
                    </a:p>
                    <a:p>
                      <a:pPr marL="136525" lvl="0" indent="0" algn="ctr" eaLnBrk="0" hangingPunct="0">
                        <a:spcBef>
                          <a:spcPct val="20000"/>
                        </a:spcBef>
                        <a:buClr>
                          <a:srgbClr val="000000"/>
                        </a:buClr>
                        <a:buSzPct val="65000"/>
                        <a:buFont typeface="Wingdings 2" panose="05020102010507070707" pitchFamily="18" charset="2"/>
                        <a:buNone/>
                      </a:pPr>
                      <a:r>
                        <a:rPr sz="1400" dirty="0">
                          <a:solidFill>
                            <a:srgbClr val="000000"/>
                          </a:solidFill>
                          <a:latin typeface="Trebuchet MS" panose="020B0603020202020204" pitchFamily="34" charset="0"/>
                        </a:rPr>
                        <a:t>(тыс. рублей)</a:t>
                      </a:r>
                      <a:endParaRPr lang="ru-RU" altLang="en-US" sz="1400" b="1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</a:endParaRPr>
                    </a:p>
                  </a:txBody>
                  <a:tcPr marL="91430" marR="91430" marT="45744" marB="45744">
                    <a:lnL w="12700" cap="flat" cmpd="sng">
                      <a:solidFill>
                        <a:srgbClr val="F79646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79646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79646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79646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EFE9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marL="136525" lvl="0" indent="0" algn="ctr" eaLnBrk="0" hangingPunct="0">
                        <a:spcBef>
                          <a:spcPct val="20000"/>
                        </a:spcBef>
                        <a:buClr>
                          <a:srgbClr val="000000"/>
                        </a:buClr>
                        <a:buSzPct val="65000"/>
                        <a:buFont typeface="Wingdings 2" panose="05020102010507070707" pitchFamily="18" charset="2"/>
                        <a:buNone/>
                      </a:pPr>
                      <a:r>
                        <a:rPr sz="1400" dirty="0" smtClean="0">
                          <a:solidFill>
                            <a:srgbClr val="000000"/>
                          </a:solidFill>
                          <a:latin typeface="Trebuchet MS" panose="020B0603020202020204" pitchFamily="34" charset="0"/>
                        </a:rPr>
                        <a:t>202</a:t>
                      </a:r>
                      <a:r>
                        <a:rPr lang="ru-RU" sz="1400" dirty="0" smtClean="0">
                          <a:solidFill>
                            <a:srgbClr val="000000"/>
                          </a:solidFill>
                          <a:latin typeface="Trebuchet MS" panose="020B0603020202020204" pitchFamily="34" charset="0"/>
                        </a:rPr>
                        <a:t>8</a:t>
                      </a:r>
                      <a:r>
                        <a:rPr sz="1400" dirty="0" smtClean="0">
                          <a:solidFill>
                            <a:srgbClr val="000000"/>
                          </a:solidFill>
                          <a:latin typeface="Trebuchet MS" panose="020B0603020202020204" pitchFamily="34" charset="0"/>
                        </a:rPr>
                        <a:t> </a:t>
                      </a:r>
                      <a:r>
                        <a:rPr sz="1400" dirty="0">
                          <a:solidFill>
                            <a:srgbClr val="000000"/>
                          </a:solidFill>
                          <a:latin typeface="Trebuchet MS" panose="020B0603020202020204" pitchFamily="34" charset="0"/>
                        </a:rPr>
                        <a:t>год</a:t>
                      </a:r>
                      <a:endParaRPr sz="1400" dirty="0">
                        <a:solidFill>
                          <a:srgbClr val="000000"/>
                        </a:solidFill>
                        <a:latin typeface="Trebuchet MS" panose="020B0603020202020204" pitchFamily="34" charset="0"/>
                      </a:endParaRPr>
                    </a:p>
                    <a:p>
                      <a:pPr marL="136525" lvl="0" indent="0" algn="ctr" eaLnBrk="0" hangingPunct="0">
                        <a:spcBef>
                          <a:spcPct val="20000"/>
                        </a:spcBef>
                        <a:buClr>
                          <a:srgbClr val="000000"/>
                        </a:buClr>
                        <a:buSzPct val="65000"/>
                        <a:buFont typeface="Wingdings 2" panose="05020102010507070707" pitchFamily="18" charset="2"/>
                        <a:buNone/>
                      </a:pPr>
                      <a:r>
                        <a:rPr sz="1400" dirty="0">
                          <a:solidFill>
                            <a:srgbClr val="000000"/>
                          </a:solidFill>
                          <a:latin typeface="Trebuchet MS" panose="020B0603020202020204" pitchFamily="34" charset="0"/>
                        </a:rPr>
                        <a:t>(тыс. рублей)</a:t>
                      </a:r>
                      <a:endParaRPr lang="ru-RU" altLang="en-US" sz="1400" b="1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</a:endParaRPr>
                    </a:p>
                  </a:txBody>
                  <a:tcPr marL="91430" marR="91430" marT="45744" marB="45744">
                    <a:lnL w="12700" cap="flat" cmpd="sng">
                      <a:solidFill>
                        <a:srgbClr val="F79646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79646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79646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79646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EFE9"/>
                    </a:solidFill>
                  </a:tcPr>
                </a:tc>
              </a:tr>
              <a:tr h="588645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marL="136525" lvl="0" indent="0" algn="ctr" eaLnBrk="0" hangingPunct="0">
                        <a:spcBef>
                          <a:spcPct val="20000"/>
                        </a:spcBef>
                        <a:buClr>
                          <a:srgbClr val="000000"/>
                        </a:buClr>
                        <a:buSzPct val="65000"/>
                        <a:buFont typeface="Wingdings 2" panose="05020102010507070707" pitchFamily="18" charset="2"/>
                        <a:buNone/>
                      </a:pPr>
                      <a:r>
                        <a:rPr sz="1400" dirty="0">
                          <a:solidFill>
                            <a:srgbClr val="000000"/>
                          </a:solidFill>
                          <a:latin typeface="Trebuchet MS" panose="020B0603020202020204" pitchFamily="34" charset="0"/>
                        </a:rPr>
                        <a:t>Коммунальное хозяйство</a:t>
                      </a:r>
                      <a:endParaRPr lang="ru-RU" altLang="en-US" sz="1400" dirty="0">
                        <a:latin typeface="Times New Roman" panose="02020603050405020304" pitchFamily="18" charset="0"/>
                      </a:endParaRPr>
                    </a:p>
                  </a:txBody>
                  <a:tcPr marL="91430" marR="91430" marT="45744" marB="45744" anchor="ctr">
                    <a:lnL w="12700" cap="flat" cmpd="sng">
                      <a:solidFill>
                        <a:srgbClr val="F79646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79646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79646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79646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EFE9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lang="ru-RU" sz="1400" dirty="0" smtClean="0">
                          <a:solidFill>
                            <a:srgbClr val="000000"/>
                          </a:solidFill>
                          <a:latin typeface="Trebuchet MS" panose="020B0603020202020204" pitchFamily="34" charset="0"/>
                        </a:rPr>
                        <a:t>0,0</a:t>
                      </a:r>
                      <a:endParaRPr lang="ru-RU" altLang="en-US" sz="14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>
                      <a:solidFill>
                        <a:srgbClr val="F79646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79646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79646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79646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EFE9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lang="ru-RU" sz="1400" dirty="0" smtClean="0">
                          <a:solidFill>
                            <a:srgbClr val="000000"/>
                          </a:solidFill>
                          <a:latin typeface="Trebuchet MS" panose="020B0603020202020204" pitchFamily="34" charset="0"/>
                        </a:rPr>
                        <a:t>0,0</a:t>
                      </a:r>
                      <a:endParaRPr lang="ru-RU" altLang="en-US" sz="14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>
                      <a:solidFill>
                        <a:srgbClr val="F79646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79646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79646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79646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EFE9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lang="ru-RU" sz="140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</a:t>
                      </a:r>
                      <a:endParaRPr lang="ru-RU" altLang="en-US" sz="14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>
                      <a:solidFill>
                        <a:srgbClr val="F79646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79646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79646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79646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EFE9"/>
                    </a:solidFill>
                  </a:tcPr>
                </a:tc>
              </a:tr>
              <a:tr h="491490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marL="136525" lvl="0" indent="0" algn="ctr" eaLnBrk="0" hangingPunct="0">
                        <a:spcBef>
                          <a:spcPct val="20000"/>
                        </a:spcBef>
                        <a:buClr>
                          <a:srgbClr val="000000"/>
                        </a:buClr>
                        <a:buSzPct val="65000"/>
                        <a:buFont typeface="Wingdings 2" panose="05020102010507070707" pitchFamily="18" charset="2"/>
                        <a:buNone/>
                      </a:pPr>
                      <a:r>
                        <a:rPr sz="1400" dirty="0">
                          <a:solidFill>
                            <a:srgbClr val="000000"/>
                          </a:solidFill>
                          <a:latin typeface="Trebuchet MS" panose="020B0603020202020204" pitchFamily="34" charset="0"/>
                        </a:rPr>
                        <a:t>Благоустройство</a:t>
                      </a:r>
                      <a:endParaRPr lang="ru-RU" altLang="en-US" sz="1400" dirty="0">
                        <a:latin typeface="Times New Roman" panose="02020603050405020304" pitchFamily="18" charset="0"/>
                      </a:endParaRPr>
                    </a:p>
                  </a:txBody>
                  <a:tcPr marL="91430" marR="91430" marT="45744" marB="45744" anchor="ctr">
                    <a:lnL w="12700" cap="flat" cmpd="sng">
                      <a:solidFill>
                        <a:srgbClr val="F79646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79646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79646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79646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EFE9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lang="ru-RU" altLang="en-US" sz="140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106,3</a:t>
                      </a:r>
                      <a:endParaRPr lang="ru-RU" altLang="en-US" sz="14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>
                      <a:solidFill>
                        <a:srgbClr val="F79646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79646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79646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79646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EFE9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lang="ru-RU" altLang="en-US" sz="140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181,2</a:t>
                      </a:r>
                      <a:endParaRPr lang="ru-RU" altLang="en-US" sz="14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>
                      <a:solidFill>
                        <a:srgbClr val="F79646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79646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79646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79646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EFE9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lang="ru-RU" altLang="en-US" sz="140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136,6</a:t>
                      </a:r>
                      <a:endParaRPr lang="ru-RU" altLang="en-US" sz="14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>
                      <a:solidFill>
                        <a:srgbClr val="F79646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79646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79646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79646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EFE9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179512" y="260648"/>
            <a:ext cx="8712968" cy="648072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0">
            <a:srgbClr val="FFFFFF"/>
          </a:lnRef>
          <a:fillRef idx="3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ctr" eaLnBrk="1" hangingPunct="1">
              <a:buNone/>
            </a:pPr>
            <a:r>
              <a:rPr sz="2400" dirty="0">
                <a:solidFill>
                  <a:srgbClr val="7030A0"/>
                </a:solidFill>
                <a:latin typeface="Trebuchet MS" panose="020B0603020202020204" pitchFamily="34" charset="0"/>
              </a:rPr>
              <a:t>Расходы бюджета на культуру, кинематографию</a:t>
            </a:r>
            <a:endParaRPr sz="2400" dirty="0">
              <a:solidFill>
                <a:srgbClr val="7030A0"/>
              </a:solidFill>
              <a:latin typeface="Trebuchet MS" panose="020B0603020202020204" pitchFamily="34" charset="0"/>
            </a:endParaRPr>
          </a:p>
        </p:txBody>
      </p:sp>
      <p:sp>
        <p:nvSpPr>
          <p:cNvPr id="18437" name="Прямоугольник 4"/>
          <p:cNvSpPr/>
          <p:nvPr/>
        </p:nvSpPr>
        <p:spPr>
          <a:xfrm>
            <a:off x="179388" y="908050"/>
            <a:ext cx="8964612" cy="304609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marL="342900" indent="-342900" algn="ctr"/>
            <a:endParaRPr lang="ru-RU" altLang="ru-RU" sz="1600" dirty="0">
              <a:latin typeface="Trebuchet MS" panose="020B0603020202020204" pitchFamily="34" charset="0"/>
            </a:endParaRPr>
          </a:p>
          <a:p>
            <a:pPr marL="342900" indent="-342900" algn="ctr"/>
            <a:r>
              <a:rPr lang="ru-RU" altLang="ru-RU" sz="1600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 счет средств бюджета Парамоновского сельского поселения Морозовского района учреждения культуры оказывают населению сельского поселения муниципальные услуги по организации досуга и приобщения жителей муниципального образования к творчеству, культурному развитию и самообразованию, любительскому искусству и ремеслам. </a:t>
            </a:r>
            <a:endParaRPr lang="ru-RU" altLang="ru-RU" sz="1600" i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ctr"/>
            <a:r>
              <a:rPr lang="ru-RU" altLang="ru-RU" sz="1600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Выполнение функций осуществляется бюджетными учреждениями :</a:t>
            </a:r>
            <a:endParaRPr lang="ru-RU" altLang="ru-RU" sz="1600" i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ctr"/>
            <a:r>
              <a:rPr lang="ru-RU" altLang="ru-RU" sz="1600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МБУК «Парамоновский СДК Парамоновского сельского поселения»</a:t>
            </a:r>
            <a:endParaRPr lang="ru-RU" altLang="ru-RU" sz="1600" i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ctr"/>
            <a:r>
              <a:rPr lang="ru-RU" altLang="ru-RU" sz="1600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Общий объем расходов по разделу «Культура и кинематография» составил: </a:t>
            </a:r>
            <a:endParaRPr lang="ru-RU" altLang="ru-RU" sz="1600" i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ctr"/>
            <a:endParaRPr lang="ru-RU" altLang="ru-RU" sz="1600" dirty="0">
              <a:latin typeface="Trebuchet MS" panose="020B0603020202020204" pitchFamily="34" charset="0"/>
            </a:endParaRPr>
          </a:p>
          <a:p>
            <a:pPr marL="342900" indent="-342900" algn="ctr"/>
            <a:endParaRPr lang="ru-RU" altLang="ru-RU" sz="1600" b="1" dirty="0">
              <a:solidFill>
                <a:srgbClr val="FF0000"/>
              </a:solidFill>
              <a:latin typeface="Trebuchet MS" panose="020B0603020202020204" pitchFamily="34" charset="0"/>
            </a:endParaRPr>
          </a:p>
          <a:p>
            <a:pPr marL="342900" indent="-342900" algn="ctr"/>
            <a:r>
              <a:rPr lang="ru-RU" altLang="ru-RU" sz="1600" b="1" dirty="0">
                <a:solidFill>
                  <a:srgbClr val="FF0000"/>
                </a:solidFill>
                <a:latin typeface="Trebuchet MS" panose="020B0603020202020204" pitchFamily="34" charset="0"/>
              </a:rPr>
              <a:t>  </a:t>
            </a:r>
            <a:endParaRPr lang="ru-RU" altLang="ru-RU" sz="1600" b="1" dirty="0">
              <a:solidFill>
                <a:srgbClr val="FF0000"/>
              </a:solidFill>
              <a:latin typeface="Trebuchet MS" panose="020B0603020202020204" pitchFamily="34" charset="0"/>
            </a:endParaRPr>
          </a:p>
          <a:p>
            <a:pPr marL="342900" indent="-342900" algn="ctr"/>
            <a:endParaRPr lang="ru-RU" altLang="ru-RU" sz="1600" b="1" dirty="0">
              <a:solidFill>
                <a:srgbClr val="FF0000"/>
              </a:solidFill>
              <a:latin typeface="Trebuchet MS" panose="020B0603020202020204" pitchFamily="34" charset="0"/>
            </a:endParaRPr>
          </a:p>
        </p:txBody>
      </p:sp>
      <p:graphicFrame>
        <p:nvGraphicFramePr>
          <p:cNvPr id="18438" name="Таблица 18437"/>
          <p:cNvGraphicFramePr/>
          <p:nvPr/>
        </p:nvGraphicFramePr>
        <p:xfrm>
          <a:off x="323850" y="3141663"/>
          <a:ext cx="8351838" cy="792163"/>
        </p:xfrm>
        <a:graphic>
          <a:graphicData uri="http://schemas.openxmlformats.org/drawingml/2006/table">
            <a:tbl>
              <a:tblPr/>
              <a:tblGrid>
                <a:gridCol w="2879725"/>
                <a:gridCol w="2663825"/>
                <a:gridCol w="2808288"/>
              </a:tblGrid>
              <a:tr h="436563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marL="136525" lvl="0" indent="0" algn="ctr" eaLnBrk="0" hangingPunct="0">
                        <a:spcBef>
                          <a:spcPct val="20000"/>
                        </a:spcBef>
                        <a:buClr>
                          <a:srgbClr val="000000"/>
                        </a:buClr>
                        <a:buSzPct val="65000"/>
                        <a:buFont typeface="Wingdings 2" panose="05020102010507070707" pitchFamily="18" charset="2"/>
                        <a:buNone/>
                      </a:pPr>
                      <a:r>
                        <a:rPr sz="1600" dirty="0" smtClean="0">
                          <a:solidFill>
                            <a:srgbClr val="000000"/>
                          </a:solidFill>
                          <a:latin typeface="Trebuchet MS" panose="020B0603020202020204" pitchFamily="34" charset="0"/>
                        </a:rPr>
                        <a:t>202</a:t>
                      </a:r>
                      <a:r>
                        <a:rPr lang="ru-RU" sz="1600" dirty="0" smtClean="0">
                          <a:solidFill>
                            <a:srgbClr val="000000"/>
                          </a:solidFill>
                          <a:latin typeface="Trebuchet MS" panose="020B0603020202020204" pitchFamily="34" charset="0"/>
                        </a:rPr>
                        <a:t>6</a:t>
                      </a:r>
                      <a:r>
                        <a:rPr sz="1600" dirty="0" smtClean="0">
                          <a:solidFill>
                            <a:srgbClr val="000000"/>
                          </a:solidFill>
                          <a:latin typeface="Trebuchet MS" panose="020B0603020202020204" pitchFamily="34" charset="0"/>
                        </a:rPr>
                        <a:t> </a:t>
                      </a:r>
                      <a:r>
                        <a:rPr sz="1600" dirty="0">
                          <a:solidFill>
                            <a:srgbClr val="000000"/>
                          </a:solidFill>
                          <a:latin typeface="Trebuchet MS" panose="020B0603020202020204" pitchFamily="34" charset="0"/>
                        </a:rPr>
                        <a:t>год (тыс. рублей)</a:t>
                      </a:r>
                      <a:endParaRPr lang="ru-RU" altLang="en-US" sz="1600" b="1" i="1" dirty="0">
                        <a:solidFill>
                          <a:schemeClr val="accent2"/>
                        </a:solidFill>
                        <a:latin typeface="Times New Roman" panose="02020603050405020304" pitchFamily="18" charset="0"/>
                      </a:endParaRPr>
                    </a:p>
                  </a:txBody>
                  <a:tcPr marL="91439" marR="91439" marT="45724" marB="45724">
                    <a:lnL w="12700" cap="flat" cmpd="sng">
                      <a:solidFill>
                        <a:srgbClr val="8064A2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8064A2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8064A2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8064A2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DEAF0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marL="136525" lvl="0" indent="0" algn="ctr" eaLnBrk="0" hangingPunct="0">
                        <a:spcBef>
                          <a:spcPct val="20000"/>
                        </a:spcBef>
                        <a:buClr>
                          <a:srgbClr val="000000"/>
                        </a:buClr>
                        <a:buSzPct val="65000"/>
                        <a:buFont typeface="Wingdings 2" panose="05020102010507070707" pitchFamily="18" charset="2"/>
                        <a:buNone/>
                      </a:pPr>
                      <a:r>
                        <a:rPr sz="1600" dirty="0" smtClean="0">
                          <a:solidFill>
                            <a:srgbClr val="000000"/>
                          </a:solidFill>
                          <a:latin typeface="Trebuchet MS" panose="020B0603020202020204" pitchFamily="34" charset="0"/>
                        </a:rPr>
                        <a:t>202</a:t>
                      </a:r>
                      <a:r>
                        <a:rPr lang="ru-RU" sz="1600" dirty="0" smtClean="0">
                          <a:solidFill>
                            <a:srgbClr val="000000"/>
                          </a:solidFill>
                          <a:latin typeface="Trebuchet MS" panose="020B0603020202020204" pitchFamily="34" charset="0"/>
                        </a:rPr>
                        <a:t>7</a:t>
                      </a:r>
                      <a:r>
                        <a:rPr sz="1600" dirty="0" smtClean="0">
                          <a:solidFill>
                            <a:srgbClr val="000000"/>
                          </a:solidFill>
                          <a:latin typeface="Trebuchet MS" panose="020B0603020202020204" pitchFamily="34" charset="0"/>
                        </a:rPr>
                        <a:t> </a:t>
                      </a:r>
                      <a:r>
                        <a:rPr sz="1600" dirty="0">
                          <a:solidFill>
                            <a:srgbClr val="000000"/>
                          </a:solidFill>
                          <a:latin typeface="Trebuchet MS" panose="020B0603020202020204" pitchFamily="34" charset="0"/>
                        </a:rPr>
                        <a:t>год (тыс. рублей)</a:t>
                      </a:r>
                      <a:endParaRPr lang="ru-RU" altLang="en-US" sz="1600" b="1" i="1" dirty="0">
                        <a:solidFill>
                          <a:schemeClr val="accent2"/>
                        </a:solidFill>
                        <a:latin typeface="Times New Roman" panose="02020603050405020304" pitchFamily="18" charset="0"/>
                      </a:endParaRPr>
                    </a:p>
                  </a:txBody>
                  <a:tcPr marL="91439" marR="91439" marT="45724" marB="45724">
                    <a:lnL w="12700" cap="flat" cmpd="sng">
                      <a:solidFill>
                        <a:srgbClr val="8064A2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8064A2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8064A2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8064A2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DEAF0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marL="136525" lvl="0" indent="0" algn="ctr" eaLnBrk="0" hangingPunct="0">
                        <a:spcBef>
                          <a:spcPct val="20000"/>
                        </a:spcBef>
                        <a:buClr>
                          <a:srgbClr val="000000"/>
                        </a:buClr>
                        <a:buSzPct val="65000"/>
                        <a:buFont typeface="Wingdings 2" panose="05020102010507070707" pitchFamily="18" charset="2"/>
                        <a:buNone/>
                      </a:pPr>
                      <a:r>
                        <a:rPr sz="1600" dirty="0" smtClean="0">
                          <a:solidFill>
                            <a:srgbClr val="000000"/>
                          </a:solidFill>
                          <a:latin typeface="Trebuchet MS" panose="020B0603020202020204" pitchFamily="34" charset="0"/>
                        </a:rPr>
                        <a:t>20</a:t>
                      </a:r>
                      <a:r>
                        <a:rPr lang="ru-RU" sz="1600" dirty="0" smtClean="0">
                          <a:solidFill>
                            <a:srgbClr val="000000"/>
                          </a:solidFill>
                          <a:latin typeface="Trebuchet MS" panose="020B0603020202020204" pitchFamily="34" charset="0"/>
                        </a:rPr>
                        <a:t>28</a:t>
                      </a:r>
                      <a:r>
                        <a:rPr sz="1600" dirty="0" smtClean="0">
                          <a:solidFill>
                            <a:srgbClr val="000000"/>
                          </a:solidFill>
                          <a:latin typeface="Trebuchet MS" panose="020B0603020202020204" pitchFamily="34" charset="0"/>
                        </a:rPr>
                        <a:t> </a:t>
                      </a:r>
                      <a:r>
                        <a:rPr sz="1600" dirty="0">
                          <a:solidFill>
                            <a:srgbClr val="000000"/>
                          </a:solidFill>
                          <a:latin typeface="Trebuchet MS" panose="020B0603020202020204" pitchFamily="34" charset="0"/>
                        </a:rPr>
                        <a:t>год (тыс. рублей)</a:t>
                      </a:r>
                      <a:endParaRPr lang="ru-RU" altLang="en-US" sz="1600" b="1" i="1" dirty="0">
                        <a:solidFill>
                          <a:schemeClr val="accent2"/>
                        </a:solidFill>
                        <a:latin typeface="Times New Roman" panose="02020603050405020304" pitchFamily="18" charset="0"/>
                      </a:endParaRPr>
                    </a:p>
                  </a:txBody>
                  <a:tcPr marL="91439" marR="91439" marT="45724" marB="45724">
                    <a:lnL w="12700" cap="flat" cmpd="sng">
                      <a:solidFill>
                        <a:srgbClr val="8064A2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8064A2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8064A2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8064A2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DEAF0"/>
                    </a:solidFill>
                  </a:tcPr>
                </a:tc>
              </a:tr>
              <a:tr h="355600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marL="136525" lvl="0" indent="0" algn="ctr" eaLnBrk="0" hangingPunct="0">
                        <a:spcBef>
                          <a:spcPct val="20000"/>
                        </a:spcBef>
                        <a:buClr>
                          <a:srgbClr val="000000"/>
                        </a:buClr>
                        <a:buSzPct val="65000"/>
                        <a:buFont typeface="Wingdings 2" panose="05020102010507070707" pitchFamily="18" charset="2"/>
                        <a:buNone/>
                      </a:pPr>
                      <a:r>
                        <a:rPr lang="ru-RU" sz="1400" i="1" dirty="0" smtClean="0">
                          <a:solidFill>
                            <a:srgbClr val="002060"/>
                          </a:solidFill>
                          <a:latin typeface="Trebuchet MS" panose="020B0603020202020204" pitchFamily="34" charset="0"/>
                        </a:rPr>
                        <a:t>6 297,8</a:t>
                      </a:r>
                      <a:endParaRPr lang="ru-RU" altLang="en-US" sz="1400" i="1" dirty="0">
                        <a:solidFill>
                          <a:srgbClr val="002060"/>
                        </a:solidFill>
                        <a:latin typeface="Trebuchet MS" panose="020B0603020202020204" pitchFamily="34" charset="0"/>
                      </a:endParaRPr>
                    </a:p>
                  </a:txBody>
                  <a:tcPr marL="91439" marR="91439" marT="45724" marB="45724">
                    <a:lnL w="12700" cap="flat" cmpd="sng">
                      <a:solidFill>
                        <a:srgbClr val="8064A2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8064A2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8064A2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8064A2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DEAF0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marL="136525" lvl="0" indent="0" algn="ctr" eaLnBrk="0" hangingPunct="0">
                        <a:spcBef>
                          <a:spcPct val="20000"/>
                        </a:spcBef>
                        <a:buClr>
                          <a:srgbClr val="000000"/>
                        </a:buClr>
                        <a:buSzPct val="65000"/>
                        <a:buFont typeface="Wingdings 2" panose="05020102010507070707" pitchFamily="18" charset="2"/>
                        <a:buNone/>
                      </a:pPr>
                      <a:r>
                        <a:rPr lang="ru-RU" altLang="en-US" sz="1400" i="1" dirty="0" smtClean="0">
                          <a:solidFill>
                            <a:srgbClr val="002060"/>
                          </a:solidFill>
                          <a:latin typeface="Trebuchet MS" panose="020B0603020202020204" pitchFamily="34" charset="0"/>
                        </a:rPr>
                        <a:t>4 566,7</a:t>
                      </a:r>
                      <a:endParaRPr lang="ru-RU" altLang="en-US" sz="1400" i="1" dirty="0">
                        <a:solidFill>
                          <a:srgbClr val="002060"/>
                        </a:solidFill>
                        <a:latin typeface="Trebuchet MS" panose="020B0603020202020204" pitchFamily="34" charset="0"/>
                      </a:endParaRPr>
                    </a:p>
                  </a:txBody>
                  <a:tcPr marL="91439" marR="91439" marT="45724" marB="45724">
                    <a:lnL w="12700" cap="flat" cmpd="sng">
                      <a:solidFill>
                        <a:srgbClr val="8064A2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8064A2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8064A2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8064A2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DEAF0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marL="136525" lvl="0" indent="0" algn="ctr" eaLnBrk="0" hangingPunct="0">
                        <a:spcBef>
                          <a:spcPct val="20000"/>
                        </a:spcBef>
                        <a:buClr>
                          <a:srgbClr val="000000"/>
                        </a:buClr>
                        <a:buSzPct val="65000"/>
                        <a:buFont typeface="Wingdings 2" panose="05020102010507070707" pitchFamily="18" charset="2"/>
                        <a:buNone/>
                      </a:pPr>
                      <a:r>
                        <a:rPr lang="ru-RU" sz="1400" dirty="0" smtClean="0">
                          <a:solidFill>
                            <a:srgbClr val="002060"/>
                          </a:solidFill>
                          <a:latin typeface="Trebuchet MS" panose="020B0603020202020204" pitchFamily="34" charset="0"/>
                        </a:rPr>
                        <a:t>4 383,3</a:t>
                      </a:r>
                      <a:endParaRPr lang="ru-RU" altLang="en-US" sz="1400" i="1" dirty="0">
                        <a:solidFill>
                          <a:srgbClr val="002060"/>
                        </a:solidFill>
                        <a:latin typeface="Trebuchet MS" panose="020B0603020202020204" pitchFamily="34" charset="0"/>
                      </a:endParaRPr>
                    </a:p>
                  </a:txBody>
                  <a:tcPr marL="91439" marR="91439" marT="45724" marB="45724">
                    <a:lnL w="12700" cap="flat" cmpd="sng">
                      <a:solidFill>
                        <a:srgbClr val="8064A2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8064A2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8064A2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8064A2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DEAF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55576" y="188640"/>
            <a:ext cx="7715200" cy="562074"/>
          </a:xfrm>
          <a:noFill/>
          <a:ln>
            <a:noFill/>
          </a:ln>
          <a:scene3d>
            <a:camera prst="orthographicFront"/>
            <a:lightRig rig="balanced" dir="t"/>
          </a:scene3d>
          <a:sp3d prstMaterial="plastic"/>
        </p:spPr>
        <p:txBody>
          <a:bodyPr vert="horz" lIns="91440" tIns="45720" rIns="91440" bIns="45720" rtlCol="0" anchor="t" anchorCtr="0">
            <a:normAutofit fontScale="90000"/>
          </a:bodyPr>
          <a:lstStyle/>
          <a:p>
            <a:pPr marL="319405" marR="0" lvl="0" indent="-319405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C3260C"/>
              </a:buClr>
              <a:buSzPct val="128000"/>
              <a:buFont typeface="Georgia" panose="02040502050405020303" pitchFamily="18" charset="0"/>
              <a:buChar char="*"/>
              <a:defRPr/>
            </a:pPr>
            <a:r>
              <a:rPr kumimoji="0" lang="ru-RU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>
                  <a:reflection blurRad="6350" stA="55000" endA="300" endPos="45500" dir="5400000" sy="-100000" algn="bl" rotWithShape="0"/>
                </a:effectLst>
                <a:uLnTx/>
                <a:uFillTx/>
                <a:latin typeface="Constantia" panose="02030602050306030303" pitchFamily="18" charset="0"/>
                <a:ea typeface="+mj-ea"/>
                <a:cs typeface="+mj-cs"/>
              </a:rPr>
              <a:t>физическая культура и спорт</a:t>
            </a:r>
            <a:br>
              <a:rPr kumimoji="0" lang="ru-RU" sz="3200" b="1" i="0" u="none" strike="noStrike" kern="1200" cap="none" spc="0" normalizeH="0" baseline="0" noProof="0" dirty="0" smtClean="0">
                <a:ln>
                  <a:noFill/>
                </a:ln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uLnTx/>
                <a:uFillTx/>
                <a:latin typeface="Constantia" panose="02030602050306030303" pitchFamily="18" charset="0"/>
                <a:ea typeface="+mj-ea"/>
                <a:cs typeface="+mj-cs"/>
              </a:rPr>
            </a:br>
            <a:endParaRPr kumimoji="0" lang="ru-RU" sz="4600" b="1" i="0" u="none" strike="noStrike" kern="1200" cap="none" spc="0" normalizeH="0" baseline="0" noProof="0" dirty="0">
              <a:ln>
                <a:noFill/>
              </a:ln>
              <a:gradFill>
                <a:gsLst>
                  <a:gs pos="0">
                    <a:schemeClr val="tx1"/>
                  </a:gs>
                  <a:gs pos="40000">
                    <a:schemeClr val="tx1">
                      <a:lumMod val="75000"/>
                      <a:lumOff val="25000"/>
                    </a:schemeClr>
                  </a:gs>
                  <a:gs pos="100000">
                    <a:schemeClr val="tx2">
                      <a:alpha val="65000"/>
                    </a:schemeClr>
                  </a:gs>
                </a:gsLst>
                <a:lin ang="5400000" scaled="0"/>
              </a:gradFill>
              <a:effectLst>
                <a:reflection blurRad="6350" stA="55000" endA="300" endPos="45500" dir="5400000" sy="-100000" algn="bl" rotWithShape="0"/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9459" name="Прямоугольник 8"/>
          <p:cNvSpPr/>
          <p:nvPr/>
        </p:nvSpPr>
        <p:spPr>
          <a:xfrm>
            <a:off x="0" y="765175"/>
            <a:ext cx="8459788" cy="6461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algn="ctr"/>
            <a:r>
              <a:rPr lang="ru-RU" altLang="ru-RU" b="1" i="1" dirty="0">
                <a:latin typeface="Trebuchet MS" panose="020B0603020202020204" pitchFamily="34" charset="0"/>
              </a:rPr>
              <a:t>На проведение мероприятий в области физической культуры и спорта предусмотрены средства в следующих объемах:</a:t>
            </a:r>
            <a:endParaRPr lang="ru-RU" altLang="ru-RU" b="1" i="1" dirty="0">
              <a:latin typeface="Trebuchet MS" panose="020B0603020202020204" pitchFamily="34" charset="0"/>
            </a:endParaRPr>
          </a:p>
        </p:txBody>
      </p:sp>
      <p:graphicFrame>
        <p:nvGraphicFramePr>
          <p:cNvPr id="19460" name="Таблица 19459"/>
          <p:cNvGraphicFramePr/>
          <p:nvPr/>
        </p:nvGraphicFramePr>
        <p:xfrm>
          <a:off x="755650" y="1557338"/>
          <a:ext cx="7848600" cy="1027113"/>
        </p:xfrm>
        <a:graphic>
          <a:graphicData uri="http://schemas.openxmlformats.org/drawingml/2006/table">
            <a:tbl>
              <a:tblPr/>
              <a:tblGrid>
                <a:gridCol w="2860675"/>
                <a:gridCol w="2714625"/>
                <a:gridCol w="2273300"/>
              </a:tblGrid>
              <a:tr h="647700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marL="136525" lvl="0" indent="0" algn="ctr" eaLnBrk="0" hangingPunct="0">
                        <a:spcBef>
                          <a:spcPct val="20000"/>
                        </a:spcBef>
                        <a:buClr>
                          <a:srgbClr val="000000"/>
                        </a:buClr>
                        <a:buSzPct val="65000"/>
                        <a:buFont typeface="Wingdings 2" panose="05020102010507070707" pitchFamily="18" charset="2"/>
                        <a:buNone/>
                      </a:pPr>
                      <a:r>
                        <a:rPr sz="1600" dirty="0" smtClean="0">
                          <a:solidFill>
                            <a:srgbClr val="000000"/>
                          </a:solidFill>
                          <a:latin typeface="Trebuchet MS" panose="020B0603020202020204" pitchFamily="34" charset="0"/>
                        </a:rPr>
                        <a:t>20</a:t>
                      </a:r>
                      <a:r>
                        <a:rPr lang="en-US" altLang="x-none" sz="1600" dirty="0" smtClean="0">
                          <a:solidFill>
                            <a:srgbClr val="000000"/>
                          </a:solidFill>
                          <a:latin typeface="Trebuchet MS" panose="020B0603020202020204" pitchFamily="34" charset="0"/>
                        </a:rPr>
                        <a:t>2</a:t>
                      </a:r>
                      <a:r>
                        <a:rPr lang="ru-RU" altLang="en-US" sz="1600" dirty="0" smtClean="0">
                          <a:solidFill>
                            <a:srgbClr val="000000"/>
                          </a:solidFill>
                          <a:latin typeface="Trebuchet MS" panose="020B0603020202020204" pitchFamily="34" charset="0"/>
                        </a:rPr>
                        <a:t>6</a:t>
                      </a:r>
                      <a:r>
                        <a:rPr sz="1600" dirty="0" smtClean="0">
                          <a:solidFill>
                            <a:srgbClr val="000000"/>
                          </a:solidFill>
                          <a:latin typeface="Trebuchet MS" panose="020B0603020202020204" pitchFamily="34" charset="0"/>
                        </a:rPr>
                        <a:t> </a:t>
                      </a:r>
                      <a:r>
                        <a:rPr sz="1600" dirty="0">
                          <a:solidFill>
                            <a:srgbClr val="000000"/>
                          </a:solidFill>
                          <a:latin typeface="Trebuchet MS" panose="020B0603020202020204" pitchFamily="34" charset="0"/>
                        </a:rPr>
                        <a:t>год</a:t>
                      </a:r>
                      <a:r>
                        <a:rPr lang="en-US" altLang="x-none" sz="1600" dirty="0">
                          <a:solidFill>
                            <a:srgbClr val="000000"/>
                          </a:solidFill>
                          <a:latin typeface="Trebuchet MS" panose="020B0603020202020204" pitchFamily="34" charset="0"/>
                        </a:rPr>
                        <a:t> </a:t>
                      </a:r>
                      <a:endParaRPr lang="en-US" altLang="x-none" sz="1600" dirty="0">
                        <a:solidFill>
                          <a:srgbClr val="000000"/>
                        </a:solidFill>
                        <a:latin typeface="Trebuchet MS" panose="020B0603020202020204" pitchFamily="34" charset="0"/>
                      </a:endParaRPr>
                    </a:p>
                    <a:p>
                      <a:pPr marL="136525" lvl="0" indent="0" algn="ctr" eaLnBrk="0" hangingPunct="0">
                        <a:spcBef>
                          <a:spcPct val="20000"/>
                        </a:spcBef>
                        <a:buClr>
                          <a:srgbClr val="000000"/>
                        </a:buClr>
                        <a:buSzPct val="65000"/>
                        <a:buFont typeface="Wingdings 2" panose="05020102010507070707" pitchFamily="18" charset="2"/>
                        <a:buNone/>
                      </a:pPr>
                      <a:r>
                        <a:rPr sz="1600" dirty="0">
                          <a:solidFill>
                            <a:srgbClr val="000000"/>
                          </a:solidFill>
                          <a:latin typeface="Trebuchet MS" panose="020B0603020202020204" pitchFamily="34" charset="0"/>
                        </a:rPr>
                        <a:t>тыс. рублей </a:t>
                      </a:r>
                      <a:endParaRPr lang="ru-RU" altLang="en-US" sz="1600" b="1" i="1" dirty="0">
                        <a:latin typeface="Times New Roman" panose="02020603050405020304" pitchFamily="18" charset="0"/>
                      </a:endParaRPr>
                    </a:p>
                  </a:txBody>
                  <a:tcPr marL="91439" marR="91439" marT="45724" marB="45724">
                    <a:lnL w="12700" cap="flat" cmpd="sng">
                      <a:solidFill>
                        <a:schemeClr val="accent2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accent2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accent2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accent2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4E9E9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marL="136525" lvl="0" indent="0" algn="ctr" eaLnBrk="0" hangingPunct="0">
                        <a:spcBef>
                          <a:spcPct val="20000"/>
                        </a:spcBef>
                        <a:buClr>
                          <a:srgbClr val="000000"/>
                        </a:buClr>
                        <a:buSzPct val="65000"/>
                        <a:buFont typeface="Wingdings 2" panose="05020102010507070707" pitchFamily="18" charset="2"/>
                        <a:buNone/>
                      </a:pPr>
                      <a:r>
                        <a:rPr sz="1600" dirty="0" smtClean="0">
                          <a:solidFill>
                            <a:srgbClr val="000000"/>
                          </a:solidFill>
                          <a:latin typeface="Trebuchet MS" panose="020B0603020202020204" pitchFamily="34" charset="0"/>
                        </a:rPr>
                        <a:t>202</a:t>
                      </a:r>
                      <a:r>
                        <a:rPr lang="ru-RU" sz="1600" dirty="0" smtClean="0">
                          <a:solidFill>
                            <a:srgbClr val="000000"/>
                          </a:solidFill>
                          <a:latin typeface="Trebuchet MS" panose="020B0603020202020204" pitchFamily="34" charset="0"/>
                        </a:rPr>
                        <a:t>7</a:t>
                      </a:r>
                      <a:r>
                        <a:rPr sz="1600" dirty="0" err="1" smtClean="0">
                          <a:solidFill>
                            <a:srgbClr val="000000"/>
                          </a:solidFill>
                          <a:latin typeface="Trebuchet MS" panose="020B0603020202020204" pitchFamily="34" charset="0"/>
                        </a:rPr>
                        <a:t>год</a:t>
                      </a:r>
                      <a:endParaRPr lang="en-US" altLang="x-none" sz="1600" dirty="0">
                        <a:solidFill>
                          <a:srgbClr val="000000"/>
                        </a:solidFill>
                        <a:latin typeface="Trebuchet MS" panose="020B0603020202020204" pitchFamily="34" charset="0"/>
                      </a:endParaRPr>
                    </a:p>
                    <a:p>
                      <a:pPr marL="136525" lvl="0" indent="0" algn="ctr" eaLnBrk="0" hangingPunct="0">
                        <a:spcBef>
                          <a:spcPct val="20000"/>
                        </a:spcBef>
                        <a:buClr>
                          <a:srgbClr val="000000"/>
                        </a:buClr>
                        <a:buSzPct val="65000"/>
                        <a:buFont typeface="Wingdings 2" panose="05020102010507070707" pitchFamily="18" charset="2"/>
                        <a:buNone/>
                      </a:pPr>
                      <a:r>
                        <a:rPr sz="1600" dirty="0">
                          <a:solidFill>
                            <a:srgbClr val="000000"/>
                          </a:solidFill>
                          <a:latin typeface="Trebuchet MS" panose="020B0603020202020204" pitchFamily="34" charset="0"/>
                        </a:rPr>
                        <a:t>тыс. рублей </a:t>
                      </a:r>
                      <a:endParaRPr lang="ru-RU" altLang="en-US" sz="1600" b="1" i="1" dirty="0">
                        <a:latin typeface="Times New Roman" panose="02020603050405020304" pitchFamily="18" charset="0"/>
                      </a:endParaRPr>
                    </a:p>
                  </a:txBody>
                  <a:tcPr marL="91439" marR="91439" marT="45724" marB="45724">
                    <a:lnL w="12700" cap="flat" cmpd="sng">
                      <a:solidFill>
                        <a:schemeClr val="accent2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accent2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accent2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accent2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4E9E9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marL="136525" lvl="0" indent="0" algn="ctr" eaLnBrk="0" hangingPunct="0">
                        <a:spcBef>
                          <a:spcPct val="20000"/>
                        </a:spcBef>
                        <a:buClr>
                          <a:srgbClr val="000000"/>
                        </a:buClr>
                        <a:buSzPct val="65000"/>
                        <a:buFont typeface="Wingdings 2" panose="05020102010507070707" pitchFamily="18" charset="2"/>
                        <a:buNone/>
                      </a:pPr>
                      <a:r>
                        <a:rPr sz="1600" dirty="0" smtClean="0">
                          <a:solidFill>
                            <a:srgbClr val="000000"/>
                          </a:solidFill>
                          <a:latin typeface="Trebuchet MS" panose="020B0603020202020204" pitchFamily="34" charset="0"/>
                        </a:rPr>
                        <a:t>202</a:t>
                      </a:r>
                      <a:r>
                        <a:rPr lang="ru-RU" sz="1600" dirty="0" smtClean="0">
                          <a:solidFill>
                            <a:srgbClr val="000000"/>
                          </a:solidFill>
                          <a:latin typeface="Trebuchet MS" panose="020B0603020202020204" pitchFamily="34" charset="0"/>
                        </a:rPr>
                        <a:t>8</a:t>
                      </a:r>
                      <a:r>
                        <a:rPr sz="1600" dirty="0" smtClean="0">
                          <a:solidFill>
                            <a:srgbClr val="000000"/>
                          </a:solidFill>
                          <a:latin typeface="Trebuchet MS" panose="020B0603020202020204" pitchFamily="34" charset="0"/>
                        </a:rPr>
                        <a:t> </a:t>
                      </a:r>
                      <a:r>
                        <a:rPr sz="1600" dirty="0">
                          <a:solidFill>
                            <a:srgbClr val="000000"/>
                          </a:solidFill>
                          <a:latin typeface="Trebuchet MS" panose="020B0603020202020204" pitchFamily="34" charset="0"/>
                        </a:rPr>
                        <a:t>год </a:t>
                      </a:r>
                      <a:endParaRPr lang="en-US" altLang="x-none" sz="1600" dirty="0">
                        <a:solidFill>
                          <a:srgbClr val="000000"/>
                        </a:solidFill>
                        <a:latin typeface="Trebuchet MS" panose="020B0603020202020204" pitchFamily="34" charset="0"/>
                      </a:endParaRPr>
                    </a:p>
                    <a:p>
                      <a:pPr marL="136525" lvl="0" indent="0" algn="ctr" eaLnBrk="0" hangingPunct="0">
                        <a:spcBef>
                          <a:spcPct val="20000"/>
                        </a:spcBef>
                        <a:buClr>
                          <a:srgbClr val="000000"/>
                        </a:buClr>
                        <a:buSzPct val="65000"/>
                        <a:buFont typeface="Wingdings 2" panose="05020102010507070707" pitchFamily="18" charset="2"/>
                        <a:buNone/>
                      </a:pPr>
                      <a:r>
                        <a:rPr sz="1600" dirty="0">
                          <a:solidFill>
                            <a:srgbClr val="000000"/>
                          </a:solidFill>
                          <a:latin typeface="Trebuchet MS" panose="020B0603020202020204" pitchFamily="34" charset="0"/>
                        </a:rPr>
                        <a:t>тыс. рублей </a:t>
                      </a:r>
                      <a:endParaRPr lang="ru-RU" altLang="en-US" sz="1600" b="1" i="1" dirty="0">
                        <a:latin typeface="Times New Roman" panose="02020603050405020304" pitchFamily="18" charset="0"/>
                      </a:endParaRPr>
                    </a:p>
                  </a:txBody>
                  <a:tcPr marL="91439" marR="91439" marT="45724" marB="45724">
                    <a:lnL w="12700" cap="flat" cmpd="sng">
                      <a:solidFill>
                        <a:schemeClr val="accent2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accent2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accent2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accent2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4E9E9"/>
                    </a:solidFill>
                  </a:tcPr>
                </a:tc>
              </a:tr>
              <a:tr h="379413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marL="136525" lvl="0" indent="0" algn="ctr" eaLnBrk="0" hangingPunct="0">
                        <a:spcBef>
                          <a:spcPct val="20000"/>
                        </a:spcBef>
                        <a:buClr>
                          <a:srgbClr val="000000"/>
                        </a:buClr>
                        <a:buSzPct val="65000"/>
                        <a:buFont typeface="Wingdings 2" panose="05020102010507070707" pitchFamily="18" charset="2"/>
                        <a:buNone/>
                      </a:pPr>
                      <a:r>
                        <a:rPr lang="ru-RU" sz="1400" b="1" i="1" dirty="0" smtClean="0">
                          <a:latin typeface="Times New Roman" panose="02020603050405020304" pitchFamily="18" charset="0"/>
                        </a:rPr>
                        <a:t>559,9</a:t>
                      </a:r>
                      <a:endParaRPr lang="ru-RU" altLang="en-US" sz="1400" b="1" i="1" dirty="0">
                        <a:latin typeface="Times New Roman" panose="02020603050405020304" pitchFamily="18" charset="0"/>
                      </a:endParaRPr>
                    </a:p>
                  </a:txBody>
                  <a:tcPr marL="91439" marR="91439" marT="45724" marB="45724">
                    <a:lnL w="12700" cap="flat" cmpd="sng">
                      <a:solidFill>
                        <a:schemeClr val="accent2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accent2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accent2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accent2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4E9E9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marL="136525" lvl="0" indent="0" algn="ctr" eaLnBrk="0" hangingPunct="0">
                        <a:spcBef>
                          <a:spcPct val="20000"/>
                        </a:spcBef>
                        <a:buClr>
                          <a:srgbClr val="000000"/>
                        </a:buClr>
                        <a:buSzPct val="65000"/>
                        <a:buFont typeface="Wingdings 2" panose="05020102010507070707" pitchFamily="18" charset="2"/>
                        <a:buNone/>
                      </a:pPr>
                      <a:r>
                        <a:rPr lang="ru-RU" altLang="en-US" sz="1400" b="1" i="1" dirty="0" smtClean="0">
                          <a:latin typeface="Times New Roman" panose="02020603050405020304" pitchFamily="18" charset="0"/>
                        </a:rPr>
                        <a:t>559,9</a:t>
                      </a:r>
                      <a:endParaRPr lang="ru-RU" altLang="en-US" sz="1400" b="1" i="1" dirty="0">
                        <a:latin typeface="Times New Roman" panose="02020603050405020304" pitchFamily="18" charset="0"/>
                      </a:endParaRPr>
                    </a:p>
                  </a:txBody>
                  <a:tcPr marL="91439" marR="91439" marT="45724" marB="45724">
                    <a:lnL w="12700" cap="flat" cmpd="sng">
                      <a:solidFill>
                        <a:schemeClr val="accent2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accent2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accent2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accent2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4E9E9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marL="136525" lvl="0" indent="0" algn="ctr" eaLnBrk="0" hangingPunct="0">
                        <a:spcBef>
                          <a:spcPct val="20000"/>
                        </a:spcBef>
                        <a:buClr>
                          <a:srgbClr val="000000"/>
                        </a:buClr>
                        <a:buSzPct val="65000"/>
                        <a:buFont typeface="Wingdings 2" panose="05020102010507070707" pitchFamily="18" charset="2"/>
                        <a:buNone/>
                      </a:pPr>
                      <a:r>
                        <a:rPr lang="ru-RU" altLang="en-US" sz="1400" i="1" dirty="0">
                          <a:latin typeface="Times New Roman" panose="02020603050405020304" pitchFamily="18" charset="0"/>
                        </a:rPr>
                        <a:t>559,9</a:t>
                      </a:r>
                      <a:endParaRPr lang="ru-RU" altLang="en-US" sz="1400" i="1" dirty="0">
                        <a:latin typeface="Times New Roman" panose="02020603050405020304" pitchFamily="18" charset="0"/>
                      </a:endParaRPr>
                    </a:p>
                  </a:txBody>
                  <a:tcPr marL="91439" marR="91439" marT="45724" marB="45724">
                    <a:lnL w="12700" cap="flat" cmpd="sng">
                      <a:solidFill>
                        <a:schemeClr val="accent2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accent2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accent2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accent2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4E9E9"/>
                    </a:solidFill>
                  </a:tcPr>
                </a:tc>
              </a:tr>
            </a:tbl>
          </a:graphicData>
        </a:graphic>
      </p:graphicFrame>
      <p:pic>
        <p:nvPicPr>
          <p:cNvPr id="19474" name="Picture 21" descr="C:\Users\Пользователь\Desktop\ПРЕЗЕНТАЦИЯ\photo_2022-08-13_15-44-44.jpg"/>
          <p:cNvPicPr>
            <a:picLocks noChangeAspect="1"/>
          </p:cNvPicPr>
          <p:nvPr/>
        </p:nvPicPr>
        <p:blipFill>
          <a:blip r:embed="rId1" cstate="print"/>
          <a:stretch>
            <a:fillRect/>
          </a:stretch>
        </p:blipFill>
        <p:spPr>
          <a:xfrm>
            <a:off x="395288" y="2781300"/>
            <a:ext cx="4129087" cy="309562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9476" name="Рисунок 3" descr="спорт 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308850" y="5084763"/>
            <a:ext cx="1655763" cy="1584325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79388" y="620713"/>
            <a:ext cx="8856662" cy="5761037"/>
          </a:xfrm>
        </p:spPr>
        <p:txBody>
          <a:bodyPr vert="horz" wrap="square" lIns="91440" tIns="45720" rIns="91440" bIns="45720" anchor="t" anchorCtr="0"/>
          <a:lstStyle/>
          <a:p>
            <a:pPr algn="just">
              <a:lnSpc>
                <a:spcPct val="80000"/>
              </a:lnSpc>
              <a:spcAft>
                <a:spcPct val="0"/>
              </a:spcAft>
              <a:buClr>
                <a:srgbClr val="C3260C"/>
              </a:buClr>
              <a:buSzPct val="130000"/>
            </a:pPr>
            <a:r>
              <a:rPr lang="ru-RU" altLang="ru-RU" sz="2000" kern="1200" dirty="0">
                <a:solidFill>
                  <a:srgbClr val="7030A0"/>
                </a:solidFill>
                <a:latin typeface="Times New Roman" panose="02020603050405020304" pitchFamily="18" charset="0"/>
                <a:ea typeface="+mn-ea"/>
                <a:cs typeface="+mn-cs"/>
              </a:rPr>
              <a:t>С проектом решения Собрания депутатов Парамоновского сельского поселения «</a:t>
            </a:r>
            <a:r>
              <a:rPr sz="2000" kern="1200" dirty="0">
                <a:solidFill>
                  <a:srgbClr val="7030A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О бюджете Парамоновского сельского поселения  Морозовского района </a:t>
            </a:r>
            <a:r>
              <a:rPr sz="2000" kern="1200" dirty="0" err="1">
                <a:solidFill>
                  <a:srgbClr val="7030A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на</a:t>
            </a:r>
            <a:r>
              <a:rPr sz="2000" kern="1200" dirty="0">
                <a:solidFill>
                  <a:srgbClr val="7030A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sz="2000" kern="1200" dirty="0" smtClean="0">
                <a:solidFill>
                  <a:srgbClr val="7030A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202</a:t>
            </a:r>
            <a:r>
              <a:rPr lang="ru-RU" sz="2000" kern="1200" dirty="0" smtClean="0">
                <a:solidFill>
                  <a:srgbClr val="7030A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6</a:t>
            </a:r>
            <a:r>
              <a:rPr sz="2000" kern="1200" dirty="0" smtClean="0">
                <a:solidFill>
                  <a:srgbClr val="7030A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sz="2000" kern="1200" dirty="0">
                <a:solidFill>
                  <a:srgbClr val="7030A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год и на плановый </a:t>
            </a:r>
            <a:r>
              <a:rPr sz="2000" kern="1200" dirty="0" err="1">
                <a:solidFill>
                  <a:srgbClr val="7030A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период</a:t>
            </a:r>
            <a:r>
              <a:rPr sz="2000" kern="1200" dirty="0">
                <a:solidFill>
                  <a:srgbClr val="7030A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sz="2000" kern="1200" dirty="0" smtClean="0">
                <a:solidFill>
                  <a:srgbClr val="7030A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202</a:t>
            </a:r>
            <a:r>
              <a:rPr lang="ru-RU" sz="2000" kern="1200" dirty="0" smtClean="0">
                <a:solidFill>
                  <a:srgbClr val="7030A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7</a:t>
            </a:r>
            <a:r>
              <a:rPr sz="2000" kern="1200" dirty="0" smtClean="0">
                <a:solidFill>
                  <a:srgbClr val="7030A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sz="2000" kern="1200" dirty="0">
                <a:solidFill>
                  <a:srgbClr val="7030A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и </a:t>
            </a:r>
            <a:r>
              <a:rPr sz="2000" kern="1200" dirty="0" smtClean="0">
                <a:solidFill>
                  <a:srgbClr val="7030A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202</a:t>
            </a:r>
            <a:r>
              <a:rPr lang="ru-RU" sz="2000" kern="1200" dirty="0" smtClean="0">
                <a:solidFill>
                  <a:srgbClr val="7030A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8</a:t>
            </a:r>
            <a:r>
              <a:rPr sz="2000" kern="1200" dirty="0" smtClean="0">
                <a:solidFill>
                  <a:srgbClr val="7030A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sz="2000" kern="1200" dirty="0">
                <a:solidFill>
                  <a:srgbClr val="7030A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годов</a:t>
            </a:r>
            <a:r>
              <a:rPr lang="ru-RU" altLang="ru-RU" sz="2000" kern="1200" dirty="0">
                <a:solidFill>
                  <a:srgbClr val="7030A0"/>
                </a:solidFill>
                <a:latin typeface="Times New Roman" panose="02020603050405020304" pitchFamily="18" charset="0"/>
                <a:ea typeface="+mn-ea"/>
                <a:cs typeface="+mn-cs"/>
              </a:rPr>
              <a:t>» можно ознакомиться на сайте Парамоновского сельского поселения</a:t>
            </a:r>
            <a:r>
              <a:rPr lang="ru-RU" altLang="ru-RU" sz="2000" kern="1200" dirty="0">
                <a:solidFill>
                  <a:srgbClr val="7030A0"/>
                </a:solidFill>
                <a:latin typeface="Times New Roman" panose="02020603050405020304" pitchFamily="18" charset="0"/>
                <a:ea typeface="+mn-ea"/>
                <a:cs typeface="+mn-cs"/>
                <a:hlinkClick r:id="rId1" tooltip="" action="ppaction://hlinkfile"/>
              </a:rPr>
              <a:t> </a:t>
            </a:r>
            <a:r>
              <a:rPr lang="ru-RU" altLang="ru-RU" sz="2000" kern="1200" dirty="0">
                <a:solidFill>
                  <a:srgbClr val="7030A0"/>
                </a:solidFill>
                <a:latin typeface="Times New Roman" panose="02020603050405020304" pitchFamily="18" charset="0"/>
                <a:ea typeface="+mn-ea"/>
                <a:cs typeface="+mn-cs"/>
                <a:hlinkClick r:id="rId1" tooltip="" action="ppaction://hlinkfile"/>
              </a:rPr>
              <a:t>https://paramonovskoe-sp.ru/byudzhet-dlya-grazhdan/</a:t>
            </a:r>
            <a:r>
              <a:rPr lang="ru-RU" altLang="ru-RU" sz="2000" kern="1200" dirty="0">
                <a:solidFill>
                  <a:srgbClr val="7030A0"/>
                </a:solidFill>
                <a:latin typeface="Times New Roman" panose="02020603050405020304" pitchFamily="18" charset="0"/>
                <a:ea typeface="+mn-ea"/>
                <a:cs typeface="+mn-cs"/>
              </a:rPr>
              <a:t> </a:t>
            </a:r>
            <a:r>
              <a:rPr lang="ru-RU" altLang="ru-RU" sz="2000" kern="1200" dirty="0">
                <a:solidFill>
                  <a:srgbClr val="7030A0"/>
                </a:solidFill>
                <a:latin typeface="Times New Roman" panose="02020603050405020304" pitchFamily="18" charset="0"/>
                <a:ea typeface="+mn-ea"/>
                <a:cs typeface="+mn-cs"/>
              </a:rPr>
              <a:t>в разделе «Бюджет для граждан».</a:t>
            </a:r>
            <a:endParaRPr sz="1600" b="1" kern="1200" dirty="0">
              <a:solidFill>
                <a:srgbClr val="7030A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+mn-cs"/>
            </a:endParaRPr>
          </a:p>
        </p:txBody>
      </p:sp>
      <p:sp>
        <p:nvSpPr>
          <p:cNvPr id="20483" name="Text Box 6"/>
          <p:cNvSpPr txBox="1"/>
          <p:nvPr/>
        </p:nvSpPr>
        <p:spPr>
          <a:xfrm>
            <a:off x="198438" y="2636838"/>
            <a:ext cx="8567737" cy="230822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indent="542925" algn="ctr">
              <a:spcBef>
                <a:spcPct val="50000"/>
              </a:spcBef>
            </a:pPr>
            <a:r>
              <a:rPr lang="ru-RU" altLang="ru-RU" b="1" u="sng" dirty="0">
                <a:solidFill>
                  <a:srgbClr val="7030A0"/>
                </a:solidFill>
                <a:latin typeface="Times New Roman" panose="02020603050405020304" pitchFamily="18" charset="0"/>
              </a:rPr>
              <a:t>Информация для контактов</a:t>
            </a:r>
            <a:endParaRPr lang="ru-RU" altLang="ru-RU" b="1" u="sng" dirty="0">
              <a:solidFill>
                <a:srgbClr val="7030A0"/>
              </a:solidFill>
              <a:latin typeface="Times New Roman" panose="02020603050405020304" pitchFamily="18" charset="0"/>
            </a:endParaRPr>
          </a:p>
          <a:p>
            <a:pPr indent="542925" algn="ctr"/>
            <a:endParaRPr lang="ru-RU" altLang="ru-RU" sz="1400" dirty="0">
              <a:solidFill>
                <a:srgbClr val="7030A0"/>
              </a:solidFill>
              <a:latin typeface="Times New Roman" panose="02020603050405020304" pitchFamily="18" charset="0"/>
            </a:endParaRPr>
          </a:p>
          <a:p>
            <a:pPr indent="542925" algn="ctr"/>
            <a:r>
              <a:rPr lang="ru-RU" altLang="ru-RU" sz="1400" dirty="0">
                <a:solidFill>
                  <a:srgbClr val="7030A0"/>
                </a:solidFill>
                <a:latin typeface="Times New Roman" panose="02020603050405020304" pitchFamily="18" charset="0"/>
              </a:rPr>
              <a:t>Администрация Парамоновского сельского  поселения</a:t>
            </a:r>
            <a:endParaRPr lang="ru-RU" altLang="ru-RU" sz="1400" dirty="0">
              <a:solidFill>
                <a:srgbClr val="7030A0"/>
              </a:solidFill>
              <a:latin typeface="Times New Roman" panose="02020603050405020304" pitchFamily="18" charset="0"/>
            </a:endParaRPr>
          </a:p>
          <a:p>
            <a:pPr indent="542925" algn="ctr"/>
            <a:r>
              <a:rPr lang="ru-RU" altLang="ru-RU" sz="1400" dirty="0">
                <a:solidFill>
                  <a:srgbClr val="7030A0"/>
                </a:solidFill>
                <a:latin typeface="Times New Roman" panose="02020603050405020304" pitchFamily="18" charset="0"/>
              </a:rPr>
              <a:t>Адрес: ул. Центральная, 28</a:t>
            </a:r>
            <a:endParaRPr lang="ru-RU" altLang="ru-RU" sz="1400" dirty="0">
              <a:solidFill>
                <a:srgbClr val="7030A0"/>
              </a:solidFill>
              <a:latin typeface="Times New Roman" panose="02020603050405020304" pitchFamily="18" charset="0"/>
            </a:endParaRPr>
          </a:p>
          <a:p>
            <a:pPr indent="542925" algn="ctr"/>
            <a:r>
              <a:rPr lang="ru-RU" altLang="ru-RU" sz="1400" dirty="0">
                <a:solidFill>
                  <a:srgbClr val="7030A0"/>
                </a:solidFill>
                <a:latin typeface="Times New Roman" panose="02020603050405020304" pitchFamily="18" charset="0"/>
              </a:rPr>
              <a:t>Морозовский  район, Ростовская  обл., 347235</a:t>
            </a:r>
            <a:endParaRPr lang="ru-RU" altLang="ru-RU" sz="1400" dirty="0">
              <a:solidFill>
                <a:srgbClr val="7030A0"/>
              </a:solidFill>
              <a:latin typeface="Times New Roman" panose="02020603050405020304" pitchFamily="18" charset="0"/>
            </a:endParaRPr>
          </a:p>
          <a:p>
            <a:pPr indent="542925" algn="ctr"/>
            <a:r>
              <a:rPr lang="ru-RU" altLang="ru-RU" sz="1400" dirty="0">
                <a:solidFill>
                  <a:srgbClr val="7030A0"/>
                </a:solidFill>
                <a:latin typeface="Times New Roman" panose="02020603050405020304" pitchFamily="18" charset="0"/>
              </a:rPr>
              <a:t>тел. /факс (886384) 3-55-42</a:t>
            </a:r>
            <a:endParaRPr lang="ru-RU" altLang="ru-RU" sz="1400" dirty="0">
              <a:solidFill>
                <a:srgbClr val="7030A0"/>
              </a:solidFill>
              <a:latin typeface="Times New Roman" panose="02020603050405020304" pitchFamily="18" charset="0"/>
            </a:endParaRPr>
          </a:p>
          <a:p>
            <a:pPr indent="542925" algn="ctr"/>
            <a:r>
              <a:rPr lang="en-US" altLang="ru-RU" sz="1400" dirty="0">
                <a:solidFill>
                  <a:srgbClr val="7030A0"/>
                </a:solidFill>
                <a:latin typeface="Times New Roman" panose="02020603050405020304" pitchFamily="18" charset="0"/>
              </a:rPr>
              <a:t>e-mail:sp2</a:t>
            </a:r>
            <a:r>
              <a:rPr lang="ru-RU" altLang="ru-RU" sz="1400" dirty="0">
                <a:solidFill>
                  <a:srgbClr val="7030A0"/>
                </a:solidFill>
                <a:latin typeface="Times New Roman" panose="02020603050405020304" pitchFamily="18" charset="0"/>
              </a:rPr>
              <a:t>4255@</a:t>
            </a:r>
            <a:r>
              <a:rPr lang="en-US" altLang="ru-RU" sz="1400" dirty="0">
                <a:solidFill>
                  <a:srgbClr val="7030A0"/>
                </a:solidFill>
                <a:latin typeface="Times New Roman" panose="02020603050405020304" pitchFamily="18" charset="0"/>
              </a:rPr>
              <a:t>donpac</a:t>
            </a:r>
            <a:r>
              <a:rPr lang="ru-RU" altLang="ru-RU" sz="1400" dirty="0">
                <a:solidFill>
                  <a:srgbClr val="7030A0"/>
                </a:solidFill>
                <a:latin typeface="Times New Roman" panose="02020603050405020304" pitchFamily="18" charset="0"/>
              </a:rPr>
              <a:t>. ru</a:t>
            </a:r>
            <a:endParaRPr lang="ru-RU" altLang="ru-RU" sz="1400" dirty="0">
              <a:solidFill>
                <a:srgbClr val="7030A0"/>
              </a:solidFill>
              <a:latin typeface="Times New Roman" panose="02020603050405020304" pitchFamily="18" charset="0"/>
            </a:endParaRPr>
          </a:p>
          <a:p>
            <a:pPr indent="542925" algn="ctr"/>
            <a:r>
              <a:rPr lang="ru-RU" altLang="ru-RU" sz="1400" dirty="0">
                <a:solidFill>
                  <a:srgbClr val="7030A0"/>
                </a:solidFill>
                <a:latin typeface="Times New Roman" panose="02020603050405020304" pitchFamily="18" charset="0"/>
              </a:rPr>
              <a:t>График работы :</a:t>
            </a:r>
            <a:endParaRPr lang="ru-RU" altLang="ru-RU" sz="1400" dirty="0">
              <a:solidFill>
                <a:srgbClr val="7030A0"/>
              </a:solidFill>
              <a:latin typeface="Times New Roman" panose="02020603050405020304" pitchFamily="18" charset="0"/>
            </a:endParaRPr>
          </a:p>
          <a:p>
            <a:pPr indent="542925" algn="ctr"/>
            <a:r>
              <a:rPr lang="ru-RU" altLang="ru-RU" sz="1400" dirty="0">
                <a:solidFill>
                  <a:srgbClr val="7030A0"/>
                </a:solidFill>
                <a:latin typeface="Times New Roman" panose="02020603050405020304" pitchFamily="18" charset="0"/>
              </a:rPr>
              <a:t>с 8:00 до 16:00 перерыв с 12:00 до 13:00</a:t>
            </a:r>
            <a:endParaRPr lang="ru-RU" altLang="ru-RU" sz="1400" dirty="0">
              <a:solidFill>
                <a:srgbClr val="7030A0"/>
              </a:solidFill>
              <a:latin typeface="Times New Roman" panose="02020603050405020304" pitchFamily="18" charset="0"/>
            </a:endParaRPr>
          </a:p>
          <a:p>
            <a:pPr indent="542925" algn="ctr"/>
            <a:r>
              <a:rPr lang="ru-RU" altLang="ru-RU" sz="1400" dirty="0">
                <a:solidFill>
                  <a:srgbClr val="7030A0"/>
                </a:solidFill>
                <a:latin typeface="Times New Roman" panose="02020603050405020304" pitchFamily="18" charset="0"/>
              </a:rPr>
              <a:t>Выходной суббота, воскресенье</a:t>
            </a:r>
            <a:endParaRPr lang="ru-RU" altLang="ru-RU" sz="1400" dirty="0">
              <a:solidFill>
                <a:srgbClr val="7030A0"/>
              </a:solidFill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Объект 5"/>
          <p:cNvPicPr>
            <a:picLocks noGrp="1" noChangeAspect="1"/>
          </p:cNvPicPr>
          <p:nvPr>
            <p:ph idx="4294967295"/>
          </p:nvPr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4070" y="-99392"/>
            <a:ext cx="9326631" cy="699497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3"/>
          <p:cNvSpPr>
            <a:spLocks noGrp="1"/>
          </p:cNvSpPr>
          <p:nvPr>
            <p:ph sz="quarter" idx="13"/>
          </p:nvPr>
        </p:nvSpPr>
        <p:spPr>
          <a:xfrm>
            <a:off x="107950" y="131763"/>
            <a:ext cx="8786813" cy="6480175"/>
          </a:xfrm>
        </p:spPr>
        <p:txBody>
          <a:bodyPr/>
          <a:lstStyle/>
          <a:p>
            <a:pPr marL="0" indent="542925" algn="just" eaLnBrk="1" hangingPunct="1">
              <a:buFontTx/>
              <a:buNone/>
            </a:pPr>
            <a:endParaRPr lang="ru-RU" altLang="ru-RU" sz="1800" b="1" dirty="0" smtClean="0">
              <a:solidFill>
                <a:srgbClr val="0033CC"/>
              </a:solidFill>
              <a:latin typeface="Times New Roman" panose="02020603050405020304" pitchFamily="18" charset="0"/>
            </a:endParaRPr>
          </a:p>
          <a:p>
            <a:pPr marL="0" indent="542925" algn="just" eaLnBrk="1" hangingPunct="1">
              <a:buFontTx/>
              <a:buNone/>
            </a:pPr>
            <a:endParaRPr lang="ru-RU" altLang="ru-RU" sz="1800" b="1" dirty="0" smtClean="0">
              <a:solidFill>
                <a:srgbClr val="0033CC"/>
              </a:solidFill>
              <a:latin typeface="Times New Roman" panose="02020603050405020304" pitchFamily="18" charset="0"/>
            </a:endParaRPr>
          </a:p>
        </p:txBody>
      </p:sp>
      <p:grpSp>
        <p:nvGrpSpPr>
          <p:cNvPr id="2" name="AutoShape 6"/>
          <p:cNvGrpSpPr/>
          <p:nvPr/>
        </p:nvGrpSpPr>
        <p:grpSpPr bwMode="auto">
          <a:xfrm>
            <a:off x="2339975" y="319088"/>
            <a:ext cx="4681538" cy="388937"/>
            <a:chOff x="1233" y="-197"/>
            <a:chExt cx="3291" cy="1324"/>
          </a:xfrm>
        </p:grpSpPr>
        <p:pic>
          <p:nvPicPr>
            <p:cNvPr id="9237" name="AutoShape 6"/>
            <p:cNvPicPr>
              <a:picLocks noChangeArrowheads="1"/>
            </p:cNvPicPr>
            <p:nvPr/>
          </p:nvPicPr>
          <p:blipFill>
            <a:blip r:embed="rId1" cstate="print"/>
            <a:srcRect/>
            <a:stretch>
              <a:fillRect/>
            </a:stretch>
          </p:blipFill>
          <p:spPr bwMode="auto">
            <a:xfrm>
              <a:off x="1233" y="-197"/>
              <a:ext cx="3291" cy="1324"/>
            </a:xfrm>
            <a:prstGeom prst="rect">
              <a:avLst/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</p:pic>
        <p:sp>
          <p:nvSpPr>
            <p:cNvPr id="9238" name="Text Box 23"/>
            <p:cNvSpPr txBox="1">
              <a:spLocks noChangeArrowheads="1"/>
            </p:cNvSpPr>
            <p:nvPr/>
          </p:nvSpPr>
          <p:spPr bwMode="auto">
            <a:xfrm>
              <a:off x="1311" y="85"/>
              <a:ext cx="3138" cy="759"/>
            </a:xfrm>
            <a:prstGeom prst="rect">
              <a:avLst/>
            </a:prstGeom>
            <a:solidFill>
              <a:schemeClr val="accent1"/>
            </a:solidFill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wrap="none" anchor="ctr"/>
            <a:lstStyle/>
            <a:p>
              <a:pPr algn="ctr" eaLnBrk="1" hangingPunct="1"/>
              <a:r>
                <a:rPr lang="ru-RU" altLang="ru-RU" sz="2000" b="1" i="1">
                  <a:latin typeface="Times New Roman" panose="02020603050405020304" pitchFamily="18" charset="0"/>
                </a:rPr>
                <a:t>Межбюджетные трансферты</a:t>
              </a:r>
              <a:endParaRPr lang="ru-RU" altLang="ru-RU" sz="2000" b="1" i="1">
                <a:latin typeface="Times New Roman" panose="02020603050405020304" pitchFamily="18" charset="0"/>
              </a:endParaRPr>
            </a:p>
          </p:txBody>
        </p:sp>
      </p:grpSp>
      <p:sp>
        <p:nvSpPr>
          <p:cNvPr id="7171" name="AutoShape 7"/>
          <p:cNvSpPr>
            <a:spLocks noChangeArrowheads="1"/>
          </p:cNvSpPr>
          <p:nvPr/>
        </p:nvSpPr>
        <p:spPr bwMode="auto">
          <a:xfrm>
            <a:off x="755576" y="908720"/>
            <a:ext cx="1838801" cy="4776007"/>
          </a:xfrm>
          <a:prstGeom prst="flowChartAlternateProcess">
            <a:avLst/>
          </a:prstGeom>
          <a:solidFill>
            <a:schemeClr val="accent1"/>
          </a:solidFill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wrap="none" anchor="ctr"/>
          <a:lstStyle>
            <a:lvl1pPr algn="l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l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l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l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l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 altLang="ru-RU" sz="1300">
              <a:latin typeface="Times New Roman" panose="02020603050405020304" pitchFamily="18" charset="0"/>
            </a:endParaRPr>
          </a:p>
        </p:txBody>
      </p:sp>
      <p:sp>
        <p:nvSpPr>
          <p:cNvPr id="7172" name="AutoShape 8"/>
          <p:cNvSpPr>
            <a:spLocks noChangeArrowheads="1"/>
          </p:cNvSpPr>
          <p:nvPr/>
        </p:nvSpPr>
        <p:spPr bwMode="auto">
          <a:xfrm>
            <a:off x="3347864" y="989066"/>
            <a:ext cx="2520280" cy="4796175"/>
          </a:xfrm>
          <a:prstGeom prst="flowChartAlternateProcess">
            <a:avLst/>
          </a:prstGeom>
          <a:solidFill>
            <a:schemeClr val="accent1"/>
          </a:solidFill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wrap="none" anchor="ctr"/>
          <a:lstStyle>
            <a:lvl1pPr algn="l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l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l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l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l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 altLang="ru-RU" sz="1300">
              <a:latin typeface="Times New Roman" panose="02020603050405020304" pitchFamily="18" charset="0"/>
            </a:endParaRPr>
          </a:p>
        </p:txBody>
      </p:sp>
      <p:sp>
        <p:nvSpPr>
          <p:cNvPr id="9226" name="Text Box 36"/>
          <p:cNvSpPr txBox="1">
            <a:spLocks noChangeArrowheads="1"/>
          </p:cNvSpPr>
          <p:nvPr/>
        </p:nvSpPr>
        <p:spPr bwMode="auto">
          <a:xfrm>
            <a:off x="684213" y="1412875"/>
            <a:ext cx="1943100" cy="2286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endParaRPr lang="ru-RU" altLang="ru-RU" sz="900"/>
          </a:p>
        </p:txBody>
      </p:sp>
      <p:sp>
        <p:nvSpPr>
          <p:cNvPr id="9227" name="Text Box 40"/>
          <p:cNvSpPr txBox="1">
            <a:spLocks noChangeArrowheads="1"/>
          </p:cNvSpPr>
          <p:nvPr/>
        </p:nvSpPr>
        <p:spPr bwMode="auto">
          <a:xfrm>
            <a:off x="823913" y="989013"/>
            <a:ext cx="1584325" cy="187642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 eaLnBrk="1" hangingPunct="1"/>
            <a:r>
              <a:rPr lang="ru-RU" altLang="ru-RU" b="1" dirty="0">
                <a:solidFill>
                  <a:schemeClr val="bg1"/>
                </a:solidFill>
                <a:latin typeface="Times New Roman" panose="02020603050405020304" pitchFamily="18" charset="0"/>
              </a:rPr>
              <a:t>Дотации </a:t>
            </a:r>
            <a:endParaRPr lang="ru-RU" altLang="ru-RU" b="1" dirty="0">
              <a:solidFill>
                <a:schemeClr val="bg1"/>
              </a:solidFill>
              <a:latin typeface="Times New Roman" panose="02020603050405020304" pitchFamily="18" charset="0"/>
            </a:endParaRPr>
          </a:p>
          <a:p>
            <a:pPr eaLnBrk="1" hangingPunct="1"/>
            <a:r>
              <a:rPr lang="ru-RU" altLang="ru-RU" sz="1400" b="1" dirty="0">
                <a:solidFill>
                  <a:schemeClr val="bg1"/>
                </a:solidFill>
                <a:latin typeface="Times New Roman" panose="02020603050405020304" pitchFamily="18" charset="0"/>
              </a:rPr>
              <a:t>(</a:t>
            </a:r>
            <a:r>
              <a:rPr lang="ru-RU" altLang="ru-RU" sz="1400" b="1" i="1" dirty="0">
                <a:solidFill>
                  <a:schemeClr val="bg1"/>
                </a:solidFill>
                <a:latin typeface="Times New Roman" panose="02020603050405020304" pitchFamily="18" charset="0"/>
              </a:rPr>
              <a:t>от лат. «</a:t>
            </a:r>
            <a:r>
              <a:rPr lang="en-US" altLang="ru-RU" sz="1400" b="1" i="1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Dotatio</a:t>
            </a:r>
            <a:r>
              <a:rPr lang="ru-RU" altLang="ru-RU" sz="1400" b="1" i="1" dirty="0">
                <a:solidFill>
                  <a:schemeClr val="bg1"/>
                </a:solidFill>
                <a:latin typeface="Times New Roman" panose="02020603050405020304" pitchFamily="18" charset="0"/>
              </a:rPr>
              <a:t>» -дар, пожертвование</a:t>
            </a:r>
            <a:r>
              <a:rPr lang="ru-RU" altLang="ru-RU" sz="1400" b="1" dirty="0">
                <a:solidFill>
                  <a:schemeClr val="bg1"/>
                </a:solidFill>
                <a:latin typeface="Times New Roman" panose="02020603050405020304" pitchFamily="18" charset="0"/>
              </a:rPr>
              <a:t>)</a:t>
            </a:r>
            <a:endParaRPr lang="ru-RU" altLang="ru-RU" sz="1400" b="1" dirty="0">
              <a:solidFill>
                <a:schemeClr val="bg1"/>
              </a:solidFill>
              <a:latin typeface="Times New Roman" panose="02020603050405020304" pitchFamily="18" charset="0"/>
            </a:endParaRPr>
          </a:p>
          <a:p>
            <a:pPr eaLnBrk="1" hangingPunct="1"/>
            <a:r>
              <a:rPr lang="ru-RU" altLang="ru-RU" sz="1400" dirty="0">
                <a:solidFill>
                  <a:schemeClr val="bg1"/>
                </a:solidFill>
                <a:latin typeface="Times New Roman" panose="02020603050405020304" pitchFamily="18" charset="0"/>
              </a:rPr>
              <a:t>Предоставляется без определения конкретной цели их использования</a:t>
            </a:r>
            <a:endParaRPr lang="ru-RU" altLang="ru-RU" sz="1400" dirty="0">
              <a:solidFill>
                <a:schemeClr val="bg1"/>
              </a:solidFill>
              <a:latin typeface="Times New Roman" panose="02020603050405020304" pitchFamily="18" charset="0"/>
            </a:endParaRPr>
          </a:p>
        </p:txBody>
      </p:sp>
      <p:sp>
        <p:nvSpPr>
          <p:cNvPr id="9228" name="Text Box 41"/>
          <p:cNvSpPr txBox="1">
            <a:spLocks noChangeArrowheads="1"/>
          </p:cNvSpPr>
          <p:nvPr/>
        </p:nvSpPr>
        <p:spPr bwMode="auto">
          <a:xfrm>
            <a:off x="3779912" y="1340768"/>
            <a:ext cx="1656184" cy="295465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pPr eaLnBrk="1" hangingPunct="1"/>
            <a:r>
              <a:rPr lang="ru-RU" altLang="ru-RU" b="1" dirty="0">
                <a:solidFill>
                  <a:schemeClr val="bg1"/>
                </a:solidFill>
                <a:latin typeface="Times New Roman" panose="02020603050405020304" pitchFamily="18" charset="0"/>
              </a:rPr>
              <a:t>Субвенции </a:t>
            </a:r>
            <a:endParaRPr lang="ru-RU" altLang="ru-RU" b="1" dirty="0">
              <a:solidFill>
                <a:schemeClr val="bg1"/>
              </a:solidFill>
              <a:latin typeface="Times New Roman" panose="02020603050405020304" pitchFamily="18" charset="0"/>
            </a:endParaRPr>
          </a:p>
          <a:p>
            <a:pPr eaLnBrk="1" hangingPunct="1"/>
            <a:r>
              <a:rPr lang="ru-RU" altLang="ru-RU" sz="1400" b="1" dirty="0">
                <a:solidFill>
                  <a:schemeClr val="bg1"/>
                </a:solidFill>
                <a:latin typeface="Times New Roman" panose="02020603050405020304" pitchFamily="18" charset="0"/>
              </a:rPr>
              <a:t>(</a:t>
            </a:r>
            <a:r>
              <a:rPr lang="ru-RU" altLang="ru-RU" sz="1400" b="1" i="1" dirty="0">
                <a:solidFill>
                  <a:schemeClr val="bg1"/>
                </a:solidFill>
                <a:latin typeface="Times New Roman" panose="02020603050405020304" pitchFamily="18" charset="0"/>
              </a:rPr>
              <a:t>от лат.</a:t>
            </a:r>
            <a:r>
              <a:rPr lang="en-US" altLang="ru-RU" sz="1400" b="1" i="1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ru-RU" altLang="ru-RU" sz="1400" b="1" i="1" dirty="0">
                <a:solidFill>
                  <a:schemeClr val="bg1"/>
                </a:solidFill>
                <a:latin typeface="Times New Roman" panose="02020603050405020304" pitchFamily="18" charset="0"/>
              </a:rPr>
              <a:t>«</a:t>
            </a:r>
            <a:r>
              <a:rPr lang="en-US" altLang="ru-RU" sz="1400" b="1" i="1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Subvenire</a:t>
            </a:r>
            <a:r>
              <a:rPr lang="ru-RU" altLang="ru-RU" sz="1400" b="1" i="1" dirty="0">
                <a:solidFill>
                  <a:schemeClr val="bg1"/>
                </a:solidFill>
                <a:latin typeface="Times New Roman" panose="02020603050405020304" pitchFamily="18" charset="0"/>
              </a:rPr>
              <a:t>»</a:t>
            </a:r>
            <a:r>
              <a:rPr lang="en-US" altLang="ru-RU" sz="1400" b="1" i="1" dirty="0">
                <a:solidFill>
                  <a:schemeClr val="bg1"/>
                </a:solidFill>
                <a:latin typeface="Times New Roman" panose="02020603050405020304" pitchFamily="18" charset="0"/>
              </a:rPr>
              <a:t> - </a:t>
            </a:r>
            <a:r>
              <a:rPr lang="ru-RU" altLang="ru-RU" sz="1400" b="1" i="1" dirty="0">
                <a:solidFill>
                  <a:schemeClr val="bg1"/>
                </a:solidFill>
                <a:latin typeface="Times New Roman" panose="02020603050405020304" pitchFamily="18" charset="0"/>
              </a:rPr>
              <a:t>приходить на помощь</a:t>
            </a:r>
            <a:r>
              <a:rPr lang="ru-RU" altLang="ru-RU" sz="1400" b="1" dirty="0">
                <a:solidFill>
                  <a:schemeClr val="bg1"/>
                </a:solidFill>
                <a:latin typeface="Times New Roman" panose="02020603050405020304" pitchFamily="18" charset="0"/>
              </a:rPr>
              <a:t>)</a:t>
            </a:r>
            <a:endParaRPr lang="ru-RU" altLang="ru-RU" sz="1400" b="1" dirty="0">
              <a:solidFill>
                <a:schemeClr val="bg1"/>
              </a:solidFill>
              <a:latin typeface="Times New Roman" panose="02020603050405020304" pitchFamily="18" charset="0"/>
            </a:endParaRPr>
          </a:p>
          <a:p>
            <a:pPr eaLnBrk="1" hangingPunct="1"/>
            <a:r>
              <a:rPr lang="ru-RU" altLang="ru-RU" sz="1400" dirty="0">
                <a:solidFill>
                  <a:schemeClr val="bg1"/>
                </a:solidFill>
                <a:latin typeface="Times New Roman" panose="02020603050405020304" pitchFamily="18" charset="0"/>
              </a:rPr>
              <a:t>Предоставляются на финансирование «переданных» другим публично-правовым образованиям полномочий</a:t>
            </a:r>
            <a:endParaRPr lang="ru-RU" altLang="ru-RU" sz="1400" dirty="0">
              <a:solidFill>
                <a:schemeClr val="bg1"/>
              </a:solidFill>
              <a:latin typeface="Times New Roman" panose="02020603050405020304" pitchFamily="18" charset="0"/>
            </a:endParaRPr>
          </a:p>
        </p:txBody>
      </p:sp>
      <p:sp>
        <p:nvSpPr>
          <p:cNvPr id="9229" name="Line 43"/>
          <p:cNvSpPr>
            <a:spLocks noChangeShapeType="1"/>
          </p:cNvSpPr>
          <p:nvPr/>
        </p:nvSpPr>
        <p:spPr bwMode="auto">
          <a:xfrm flipH="1">
            <a:off x="2051050" y="685800"/>
            <a:ext cx="496888" cy="18097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9230" name="Line 44"/>
          <p:cNvSpPr>
            <a:spLocks noChangeShapeType="1"/>
          </p:cNvSpPr>
          <p:nvPr/>
        </p:nvSpPr>
        <p:spPr bwMode="auto">
          <a:xfrm flipH="1">
            <a:off x="4211960" y="692696"/>
            <a:ext cx="327025" cy="18732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9231" name="Line 45"/>
          <p:cNvSpPr>
            <a:spLocks noChangeShapeType="1"/>
          </p:cNvSpPr>
          <p:nvPr/>
        </p:nvSpPr>
        <p:spPr bwMode="auto">
          <a:xfrm>
            <a:off x="6659563" y="692150"/>
            <a:ext cx="576262" cy="144463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3" name="AutoShape 8"/>
          <p:cNvSpPr>
            <a:spLocks noChangeArrowheads="1"/>
          </p:cNvSpPr>
          <p:nvPr/>
        </p:nvSpPr>
        <p:spPr bwMode="auto">
          <a:xfrm>
            <a:off x="6400303" y="864352"/>
            <a:ext cx="2112489" cy="4804830"/>
          </a:xfrm>
          <a:prstGeom prst="flowChartAlternateProcess">
            <a:avLst/>
          </a:prstGeom>
          <a:solidFill>
            <a:schemeClr val="accent1"/>
          </a:solidFill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wrap="none" anchor="ctr"/>
          <a:lstStyle>
            <a:lvl1pPr algn="l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l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l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l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l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 altLang="ru-RU" sz="1300">
              <a:latin typeface="Times New Roman" panose="02020603050405020304" pitchFamily="18" charset="0"/>
            </a:endParaRPr>
          </a:p>
        </p:txBody>
      </p:sp>
      <p:sp>
        <p:nvSpPr>
          <p:cNvPr id="9236" name="Text Box 51"/>
          <p:cNvSpPr txBox="1">
            <a:spLocks noChangeArrowheads="1"/>
          </p:cNvSpPr>
          <p:nvPr/>
        </p:nvSpPr>
        <p:spPr bwMode="auto">
          <a:xfrm>
            <a:off x="6443663" y="1268412"/>
            <a:ext cx="2088777" cy="3293209"/>
          </a:xfrm>
          <a:prstGeom prst="rect">
            <a:avLst/>
          </a:prstGeom>
          <a:solidFill>
            <a:schemeClr val="accent1"/>
          </a:solidFill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 eaLnBrk="1" hangingPunct="1"/>
            <a:r>
              <a:rPr lang="ru-RU" altLang="ru-RU" b="1" dirty="0">
                <a:latin typeface="Times New Roman" panose="02020603050405020304" pitchFamily="18" charset="0"/>
              </a:rPr>
              <a:t>Иные межбюджетные трансферты</a:t>
            </a:r>
            <a:r>
              <a:rPr lang="ru-RU" altLang="ru-RU" sz="900" dirty="0"/>
              <a:t> </a:t>
            </a:r>
            <a:r>
              <a:rPr lang="ru-RU" altLang="ru-RU" sz="1400" b="1" i="1" dirty="0">
                <a:latin typeface="Times New Roman" panose="02020603050405020304" pitchFamily="18" charset="0"/>
              </a:rPr>
              <a:t>(</a:t>
            </a:r>
            <a:r>
              <a:rPr lang="ru-RU" altLang="ru-RU" sz="1400" b="1" i="1" dirty="0" err="1">
                <a:latin typeface="Times New Roman" panose="02020603050405020304" pitchFamily="18" charset="0"/>
              </a:rPr>
              <a:t>Трансфе́рт</a:t>
            </a:r>
            <a:r>
              <a:rPr lang="ru-RU" altLang="ru-RU" sz="1400" b="1" i="1" dirty="0">
                <a:latin typeface="Times New Roman" panose="02020603050405020304" pitchFamily="18" charset="0"/>
              </a:rPr>
              <a:t> от лат. «</a:t>
            </a:r>
            <a:r>
              <a:rPr lang="ru-RU" altLang="ru-RU" sz="1400" b="1" i="1" dirty="0" err="1">
                <a:latin typeface="Times New Roman" panose="02020603050405020304" pitchFamily="18" charset="0"/>
              </a:rPr>
              <a:t>Transfero</a:t>
            </a:r>
            <a:r>
              <a:rPr lang="ru-RU" altLang="ru-RU" sz="1400" b="1" i="1" dirty="0">
                <a:latin typeface="Times New Roman" panose="02020603050405020304" pitchFamily="18" charset="0"/>
              </a:rPr>
              <a:t>»-</a:t>
            </a:r>
            <a:r>
              <a:rPr lang="ru-RU" altLang="ru-RU" sz="1400" b="1" i="1" dirty="0" err="1">
                <a:latin typeface="Times New Roman" panose="02020603050405020304" pitchFamily="18" charset="0"/>
              </a:rPr>
              <a:t>переношу,перемещаю</a:t>
            </a:r>
            <a:r>
              <a:rPr lang="ru-RU" altLang="ru-RU" sz="1400" b="1" i="1" dirty="0">
                <a:latin typeface="Times New Roman" panose="02020603050405020304" pitchFamily="18" charset="0"/>
              </a:rPr>
              <a:t>)</a:t>
            </a:r>
            <a:r>
              <a:rPr lang="ru-RU" altLang="ru-RU" sz="1400" b="1" dirty="0"/>
              <a:t> </a:t>
            </a:r>
            <a:r>
              <a:rPr lang="ru-RU" altLang="ru-RU" sz="1400" dirty="0">
                <a:latin typeface="Times New Roman" panose="02020603050405020304" pitchFamily="18" charset="0"/>
              </a:rPr>
              <a:t>Предоставляются на осуществление части полномочий по решению вопросов местного значения в соответствии с заключенными соглашениями</a:t>
            </a:r>
            <a:endParaRPr lang="ru-RU" altLang="ru-RU" sz="9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194" name="Овал 1"/>
          <p:cNvGrpSpPr/>
          <p:nvPr/>
        </p:nvGrpSpPr>
        <p:grpSpPr>
          <a:xfrm>
            <a:off x="1322388" y="1036638"/>
            <a:ext cx="6248400" cy="749300"/>
            <a:chOff x="833" y="653"/>
            <a:chExt cx="3936" cy="472"/>
          </a:xfrm>
        </p:grpSpPr>
        <p:pic>
          <p:nvPicPr>
            <p:cNvPr id="8217" name="Picture 3"/>
            <p:cNvPicPr/>
            <p:nvPr/>
          </p:nvPicPr>
          <p:blipFill>
            <a:blip r:embed="rId1" cstate="print"/>
            <a:stretch>
              <a:fillRect/>
            </a:stretch>
          </p:blipFill>
          <p:spPr>
            <a:xfrm>
              <a:off x="833" y="653"/>
              <a:ext cx="3936" cy="472"/>
            </a:xfrm>
            <a:prstGeom prst="rect">
              <a:avLst/>
            </a:prstGeom>
            <a:noFill/>
            <a:ln w="9525">
              <a:noFill/>
            </a:ln>
          </p:spPr>
        </p:pic>
        <p:sp>
          <p:nvSpPr>
            <p:cNvPr id="8218" name="Text Box 4"/>
            <p:cNvSpPr txBox="1"/>
            <p:nvPr/>
          </p:nvSpPr>
          <p:spPr>
            <a:xfrm>
              <a:off x="1419" y="730"/>
              <a:ext cx="2769" cy="320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ctr" anchorCtr="0"/>
            <a:lstStyle/>
            <a:p>
              <a:pPr algn="ctr"/>
              <a:r>
                <a:rPr sz="2100" b="1" i="1" dirty="0">
                  <a:solidFill>
                    <a:srgbClr val="002060"/>
                  </a:solidFill>
                  <a:latin typeface="Arial" panose="020B0604020202020204" pitchFamily="34" charset="0"/>
                  <a:cs typeface="Times New Roman" panose="02020603050405020304" pitchFamily="18" charset="0"/>
                </a:rPr>
                <a:t>Утверждение бюджета очередного года</a:t>
              </a:r>
              <a:endParaRPr sz="900" b="1" i="1" dirty="0">
                <a:solidFill>
                  <a:srgbClr val="FFFFFF"/>
                </a:solidFill>
                <a:latin typeface="Arial" panose="020B0604020202020204" pitchFamily="34" charset="0"/>
              </a:endParaRPr>
            </a:p>
          </p:txBody>
        </p:sp>
      </p:grpSp>
      <p:grpSp>
        <p:nvGrpSpPr>
          <p:cNvPr id="8195" name="Овал 29"/>
          <p:cNvGrpSpPr/>
          <p:nvPr/>
        </p:nvGrpSpPr>
        <p:grpSpPr>
          <a:xfrm>
            <a:off x="1384300" y="1895475"/>
            <a:ext cx="6248400" cy="755650"/>
            <a:chOff x="872" y="1194"/>
            <a:chExt cx="3936" cy="476"/>
          </a:xfrm>
        </p:grpSpPr>
        <p:pic>
          <p:nvPicPr>
            <p:cNvPr id="8215" name="Picture 7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872" y="1194"/>
              <a:ext cx="3936" cy="476"/>
            </a:xfrm>
            <a:prstGeom prst="rect">
              <a:avLst/>
            </a:prstGeom>
            <a:noFill/>
            <a:ln w="9525">
              <a:noFill/>
            </a:ln>
          </p:spPr>
        </p:pic>
        <p:sp>
          <p:nvSpPr>
            <p:cNvPr id="8216" name="Text Box 8"/>
            <p:cNvSpPr txBox="1"/>
            <p:nvPr/>
          </p:nvSpPr>
          <p:spPr>
            <a:xfrm>
              <a:off x="1458" y="1274"/>
              <a:ext cx="2769" cy="321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ctr" anchorCtr="0"/>
            <a:lstStyle/>
            <a:p>
              <a:pPr algn="ctr"/>
              <a:r>
                <a:rPr sz="2000" b="1" i="1" dirty="0">
                  <a:solidFill>
                    <a:srgbClr val="002060"/>
                  </a:solidFill>
                  <a:latin typeface="Arial" panose="020B0604020202020204" pitchFamily="34" charset="0"/>
                  <a:cs typeface="Times New Roman" panose="02020603050405020304" pitchFamily="18" charset="0"/>
                </a:rPr>
                <a:t>Исполнение бюджета в текущем году</a:t>
              </a:r>
              <a:endParaRPr sz="2000" b="1" i="1" dirty="0">
                <a:solidFill>
                  <a:srgbClr val="FFFFFF"/>
                </a:solidFill>
                <a:latin typeface="Arial" panose="020B0604020202020204" pitchFamily="34" charset="0"/>
              </a:endParaRPr>
            </a:p>
          </p:txBody>
        </p:sp>
      </p:grpSp>
      <p:grpSp>
        <p:nvGrpSpPr>
          <p:cNvPr id="8196" name="Овал 30"/>
          <p:cNvGrpSpPr/>
          <p:nvPr/>
        </p:nvGrpSpPr>
        <p:grpSpPr>
          <a:xfrm>
            <a:off x="1322388" y="2786063"/>
            <a:ext cx="6248400" cy="955674"/>
            <a:chOff x="833" y="1755"/>
            <a:chExt cx="3936" cy="602"/>
          </a:xfrm>
        </p:grpSpPr>
        <p:pic>
          <p:nvPicPr>
            <p:cNvPr id="8213" name="Picture 10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833" y="1789"/>
              <a:ext cx="3936" cy="473"/>
            </a:xfrm>
            <a:prstGeom prst="rect">
              <a:avLst/>
            </a:prstGeom>
            <a:noFill/>
            <a:ln w="9525">
              <a:noFill/>
            </a:ln>
          </p:spPr>
        </p:pic>
        <p:sp>
          <p:nvSpPr>
            <p:cNvPr id="8214" name="Text Box 11"/>
            <p:cNvSpPr txBox="1"/>
            <p:nvPr/>
          </p:nvSpPr>
          <p:spPr>
            <a:xfrm>
              <a:off x="1395" y="1755"/>
              <a:ext cx="2793" cy="602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ctr" anchorCtr="0"/>
            <a:lstStyle/>
            <a:p>
              <a:pPr algn="ctr"/>
              <a:r>
                <a:rPr b="1" i="1" dirty="0">
                  <a:solidFill>
                    <a:srgbClr val="002060"/>
                  </a:solidFill>
                  <a:latin typeface="Arial" panose="020B0604020202020204" pitchFamily="34" charset="0"/>
                  <a:cs typeface="Times New Roman" panose="02020603050405020304" pitchFamily="18" charset="0"/>
                </a:rPr>
                <a:t>Формирование отчета об исполнении бюджета предыдущего года</a:t>
              </a:r>
              <a:endParaRPr b="1" i="1" dirty="0">
                <a:solidFill>
                  <a:srgbClr val="FFFFFF"/>
                </a:solidFill>
                <a:latin typeface="Arial" panose="020B0604020202020204" pitchFamily="34" charset="0"/>
              </a:endParaRPr>
            </a:p>
          </p:txBody>
        </p:sp>
      </p:grpSp>
      <p:grpSp>
        <p:nvGrpSpPr>
          <p:cNvPr id="8197" name="Овал 31"/>
          <p:cNvGrpSpPr/>
          <p:nvPr/>
        </p:nvGrpSpPr>
        <p:grpSpPr>
          <a:xfrm>
            <a:off x="1352550" y="4815840"/>
            <a:ext cx="6188075" cy="676910"/>
            <a:chOff x="852" y="2984"/>
            <a:chExt cx="3898" cy="476"/>
          </a:xfrm>
        </p:grpSpPr>
        <p:pic>
          <p:nvPicPr>
            <p:cNvPr id="8211" name="Picture 13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52" y="2984"/>
              <a:ext cx="3898" cy="476"/>
            </a:xfrm>
            <a:prstGeom prst="rect">
              <a:avLst/>
            </a:prstGeom>
            <a:noFill/>
            <a:ln w="9525">
              <a:noFill/>
            </a:ln>
          </p:spPr>
        </p:pic>
        <p:sp>
          <p:nvSpPr>
            <p:cNvPr id="8212" name="Text Box 14"/>
            <p:cNvSpPr txBox="1"/>
            <p:nvPr/>
          </p:nvSpPr>
          <p:spPr>
            <a:xfrm>
              <a:off x="1433" y="3063"/>
              <a:ext cx="2742" cy="321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ctr" anchorCtr="0"/>
            <a:lstStyle/>
            <a:p>
              <a:pPr algn="ctr"/>
              <a:r>
                <a:rPr sz="2000" b="1" i="1" dirty="0">
                  <a:solidFill>
                    <a:srgbClr val="002060"/>
                  </a:solidFill>
                  <a:latin typeface="Arial" panose="020B0604020202020204" pitchFamily="34" charset="0"/>
                  <a:cs typeface="Times New Roman" panose="02020603050405020304" pitchFamily="18" charset="0"/>
                </a:rPr>
                <a:t>Составление проекта бюджета очередного года</a:t>
              </a:r>
              <a:endParaRPr sz="2000" b="1" i="1" dirty="0">
                <a:solidFill>
                  <a:srgbClr val="FFFFFF"/>
                </a:solidFill>
                <a:latin typeface="Arial" panose="020B0604020202020204" pitchFamily="34" charset="0"/>
              </a:endParaRPr>
            </a:p>
          </p:txBody>
        </p:sp>
      </p:grpSp>
      <p:grpSp>
        <p:nvGrpSpPr>
          <p:cNvPr id="8198" name="Овал 32"/>
          <p:cNvGrpSpPr/>
          <p:nvPr/>
        </p:nvGrpSpPr>
        <p:grpSpPr>
          <a:xfrm>
            <a:off x="1322388" y="3773488"/>
            <a:ext cx="6248400" cy="749300"/>
            <a:chOff x="833" y="2377"/>
            <a:chExt cx="3936" cy="472"/>
          </a:xfrm>
        </p:grpSpPr>
        <p:pic>
          <p:nvPicPr>
            <p:cNvPr id="8209" name="Picture 16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833" y="2377"/>
              <a:ext cx="3936" cy="472"/>
            </a:xfrm>
            <a:prstGeom prst="rect">
              <a:avLst/>
            </a:prstGeom>
            <a:noFill/>
            <a:ln w="9525">
              <a:noFill/>
            </a:ln>
          </p:spPr>
        </p:pic>
        <p:sp>
          <p:nvSpPr>
            <p:cNvPr id="8210" name="Text Box 17"/>
            <p:cNvSpPr txBox="1"/>
            <p:nvPr/>
          </p:nvSpPr>
          <p:spPr>
            <a:xfrm>
              <a:off x="1419" y="2453"/>
              <a:ext cx="2769" cy="321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ctr" anchorCtr="0"/>
            <a:lstStyle/>
            <a:p>
              <a:pPr algn="ctr"/>
              <a:r>
                <a:rPr b="1" i="1" dirty="0">
                  <a:solidFill>
                    <a:srgbClr val="002060"/>
                  </a:solidFill>
                  <a:latin typeface="Arial" panose="020B0604020202020204" pitchFamily="34" charset="0"/>
                  <a:cs typeface="Times New Roman" panose="02020603050405020304" pitchFamily="18" charset="0"/>
                </a:rPr>
                <a:t>Утверждение отчета об исполнении бюджета предыдущего года</a:t>
              </a:r>
              <a:endParaRPr b="1" i="1" dirty="0">
                <a:solidFill>
                  <a:srgbClr val="FFFFFF"/>
                </a:solidFill>
                <a:latin typeface="Arial" panose="020B0604020202020204" pitchFamily="34" charset="0"/>
              </a:endParaRPr>
            </a:p>
          </p:txBody>
        </p:sp>
      </p:grpSp>
      <p:grpSp>
        <p:nvGrpSpPr>
          <p:cNvPr id="8199" name="Овал 33"/>
          <p:cNvGrpSpPr/>
          <p:nvPr/>
        </p:nvGrpSpPr>
        <p:grpSpPr>
          <a:xfrm>
            <a:off x="1384300" y="5778500"/>
            <a:ext cx="6186488" cy="750888"/>
            <a:chOff x="872" y="3640"/>
            <a:chExt cx="3897" cy="473"/>
          </a:xfrm>
        </p:grpSpPr>
        <p:pic>
          <p:nvPicPr>
            <p:cNvPr id="8207" name="Picture 19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872" y="3640"/>
              <a:ext cx="3897" cy="473"/>
            </a:xfrm>
            <a:prstGeom prst="rect">
              <a:avLst/>
            </a:prstGeom>
            <a:noFill/>
            <a:ln w="9525">
              <a:noFill/>
            </a:ln>
          </p:spPr>
        </p:pic>
        <p:sp>
          <p:nvSpPr>
            <p:cNvPr id="8208" name="Text Box 20"/>
            <p:cNvSpPr txBox="1"/>
            <p:nvPr/>
          </p:nvSpPr>
          <p:spPr>
            <a:xfrm>
              <a:off x="1452" y="3718"/>
              <a:ext cx="2742" cy="321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ctr" anchorCtr="0"/>
            <a:lstStyle/>
            <a:p>
              <a:pPr algn="ctr"/>
              <a:r>
                <a:rPr sz="2000" b="1" i="1" dirty="0">
                  <a:solidFill>
                    <a:srgbClr val="002060"/>
                  </a:solidFill>
                  <a:latin typeface="Arial" panose="020B0604020202020204" pitchFamily="34" charset="0"/>
                  <a:cs typeface="Times New Roman" panose="02020603050405020304" pitchFamily="18" charset="0"/>
                </a:rPr>
                <a:t>Рассмотрение проекта бюджета очередного года</a:t>
              </a:r>
              <a:endParaRPr sz="2000" b="1" i="1" dirty="0">
                <a:solidFill>
                  <a:srgbClr val="FFFFFF"/>
                </a:solidFill>
                <a:latin typeface="Arial" panose="020B0604020202020204" pitchFamily="34" charset="0"/>
              </a:endParaRPr>
            </a:p>
          </p:txBody>
        </p:sp>
      </p:grpSp>
      <p:sp>
        <p:nvSpPr>
          <p:cNvPr id="8200" name="Стрелка вниз 11"/>
          <p:cNvSpPr/>
          <p:nvPr/>
        </p:nvSpPr>
        <p:spPr>
          <a:xfrm>
            <a:off x="4270375" y="1773238"/>
            <a:ext cx="484188" cy="142875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4F81BD"/>
          </a:solidFill>
          <a:ln w="25400" cap="flat" cmpd="sng">
            <a:solidFill>
              <a:srgbClr val="385D8A"/>
            </a:solidFill>
            <a:prstDash val="solid"/>
            <a:miter/>
            <a:headEnd type="none" w="med" len="med"/>
            <a:tailEnd type="none" w="med" len="med"/>
          </a:ln>
        </p:spPr>
        <p:txBody>
          <a:bodyPr anchor="ctr" anchorCtr="0"/>
          <a:lstStyle/>
          <a:p>
            <a:pPr algn="ctr"/>
            <a:endParaRPr dirty="0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  <p:sp>
        <p:nvSpPr>
          <p:cNvPr id="8201" name="Стрелка вниз 35"/>
          <p:cNvSpPr/>
          <p:nvPr/>
        </p:nvSpPr>
        <p:spPr>
          <a:xfrm>
            <a:off x="4268788" y="2706688"/>
            <a:ext cx="485775" cy="144462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4F81BD"/>
          </a:solidFill>
          <a:ln w="25400" cap="flat" cmpd="sng">
            <a:solidFill>
              <a:srgbClr val="385D8A"/>
            </a:solidFill>
            <a:prstDash val="solid"/>
            <a:miter/>
            <a:headEnd type="none" w="med" len="med"/>
            <a:tailEnd type="none" w="med" len="med"/>
          </a:ln>
        </p:spPr>
        <p:txBody>
          <a:bodyPr anchor="ctr" anchorCtr="0"/>
          <a:lstStyle/>
          <a:p>
            <a:pPr algn="ctr"/>
            <a:endParaRPr dirty="0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  <p:sp>
        <p:nvSpPr>
          <p:cNvPr id="8202" name="Стрелка вниз 36"/>
          <p:cNvSpPr/>
          <p:nvPr/>
        </p:nvSpPr>
        <p:spPr>
          <a:xfrm>
            <a:off x="4270375" y="3649663"/>
            <a:ext cx="484188" cy="144462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4F81BD"/>
          </a:solidFill>
          <a:ln w="25400" cap="flat" cmpd="sng">
            <a:solidFill>
              <a:srgbClr val="385D8A"/>
            </a:solidFill>
            <a:prstDash val="solid"/>
            <a:miter/>
            <a:headEnd type="none" w="med" len="med"/>
            <a:tailEnd type="none" w="med" len="med"/>
          </a:ln>
        </p:spPr>
        <p:txBody>
          <a:bodyPr anchor="ctr" anchorCtr="0"/>
          <a:lstStyle/>
          <a:p>
            <a:pPr algn="ctr"/>
            <a:endParaRPr dirty="0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  <p:sp>
        <p:nvSpPr>
          <p:cNvPr id="8203" name="Стрелка вниз 37"/>
          <p:cNvSpPr/>
          <p:nvPr/>
        </p:nvSpPr>
        <p:spPr>
          <a:xfrm>
            <a:off x="4208463" y="4608513"/>
            <a:ext cx="485775" cy="142875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4F81BD"/>
          </a:solidFill>
          <a:ln w="25400" cap="flat" cmpd="sng">
            <a:solidFill>
              <a:srgbClr val="385D8A"/>
            </a:solidFill>
            <a:prstDash val="solid"/>
            <a:miter/>
            <a:headEnd type="none" w="med" len="med"/>
            <a:tailEnd type="none" w="med" len="med"/>
          </a:ln>
        </p:spPr>
        <p:txBody>
          <a:bodyPr anchor="ctr" anchorCtr="0"/>
          <a:lstStyle/>
          <a:p>
            <a:pPr algn="ctr"/>
            <a:endParaRPr dirty="0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  <p:sp>
        <p:nvSpPr>
          <p:cNvPr id="8204" name="Стрелка вниз 39"/>
          <p:cNvSpPr/>
          <p:nvPr/>
        </p:nvSpPr>
        <p:spPr>
          <a:xfrm>
            <a:off x="4238625" y="5627688"/>
            <a:ext cx="485775" cy="144462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4F81BD"/>
          </a:solidFill>
          <a:ln w="25400" cap="flat" cmpd="sng">
            <a:solidFill>
              <a:srgbClr val="385D8A"/>
            </a:solidFill>
            <a:prstDash val="solid"/>
            <a:miter/>
            <a:headEnd type="none" w="med" len="med"/>
            <a:tailEnd type="none" w="med" len="med"/>
          </a:ln>
        </p:spPr>
        <p:txBody>
          <a:bodyPr anchor="ctr" anchorCtr="0"/>
          <a:lstStyle/>
          <a:p>
            <a:pPr algn="ctr"/>
            <a:endParaRPr dirty="0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  <p:sp>
        <p:nvSpPr>
          <p:cNvPr id="8205" name="Выгнутая влево стрелка 22"/>
          <p:cNvSpPr/>
          <p:nvPr/>
        </p:nvSpPr>
        <p:spPr>
          <a:xfrm rot="10800000">
            <a:off x="7323138" y="1101725"/>
            <a:ext cx="1439862" cy="5229225"/>
          </a:xfrm>
          <a:prstGeom prst="curvedRightArrow">
            <a:avLst>
              <a:gd name="adj1" fmla="val 29141"/>
              <a:gd name="adj2" fmla="val 55268"/>
              <a:gd name="adj3" fmla="val 25000"/>
            </a:avLst>
          </a:prstGeom>
          <a:solidFill>
            <a:srgbClr val="4F81BD"/>
          </a:solidFill>
          <a:ln w="25400" cap="flat" cmpd="sng">
            <a:solidFill>
              <a:srgbClr val="385D8A"/>
            </a:solidFill>
            <a:prstDash val="solid"/>
            <a:miter/>
            <a:headEnd type="none" w="med" len="med"/>
            <a:tailEnd type="none" w="med" len="med"/>
          </a:ln>
        </p:spPr>
        <p:txBody>
          <a:bodyPr anchor="ctr" anchorCtr="0"/>
          <a:lstStyle/>
          <a:p>
            <a:pPr algn="ctr"/>
            <a:endParaRPr dirty="0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  <p:pic>
        <p:nvPicPr>
          <p:cNvPr id="8206" name="Заголовок 5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1036638" y="-73025"/>
            <a:ext cx="7802562" cy="1273175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8964488" cy="980728"/>
          </a:xfrm>
          <a:solidFill>
            <a:schemeClr val="bg2">
              <a:lumMod val="90000"/>
            </a:schemeClr>
          </a:solidFill>
          <a:ln w="15875">
            <a:solidFill>
              <a:schemeClr val="dk1">
                <a:shade val="75000"/>
                <a:satMod val="125000"/>
                <a:lumMod val="75000"/>
              </a:schemeClr>
            </a:solidFill>
          </a:ln>
          <a:scene3d>
            <a:camera prst="orthographicFront"/>
            <a:lightRig rig="balanced" dir="t"/>
          </a:scene3d>
          <a:sp3d prstMaterial="plastic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 anchor="t" anchorCtr="0">
            <a:normAutofit/>
          </a:bodyPr>
          <a:lstStyle/>
          <a:p>
            <a:pPr marL="319405" marR="0" lvl="0" indent="-319405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C3260C"/>
              </a:buClr>
              <a:buSzPct val="128000"/>
              <a:buFont typeface="Georgia" panose="02040502050405020303" pitchFamily="18" charset="0"/>
              <a:buChar char="*"/>
              <a:defRPr/>
            </a:pPr>
            <a:r>
              <a:rPr kumimoji="0" lang="ru-RU" sz="2700" b="1" i="1" u="sng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uLnTx/>
                <a:uFillTx/>
                <a:latin typeface="+mn-lt"/>
                <a:ea typeface="+mn-ea"/>
                <a:cs typeface="+mn-cs"/>
              </a:rPr>
              <a:t>Доходы бюджета </a:t>
            </a:r>
            <a:br>
              <a:rPr kumimoji="0" lang="ru-RU" sz="4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uLnTx/>
                <a:uFillTx/>
                <a:latin typeface="+mn-lt"/>
                <a:ea typeface="+mn-ea"/>
                <a:cs typeface="+mn-cs"/>
              </a:rPr>
            </a:br>
            <a:r>
              <a:rPr kumimoji="0" lang="ru-RU" sz="1800" b="1" i="1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Доходы бюджета – поступающие в бюджет денежные средства</a:t>
            </a:r>
            <a:endParaRPr kumimoji="0" lang="ru-RU" sz="1800" b="1" i="1" u="none" strike="noStrike" kern="120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>
                <a:reflection blurRad="6350" stA="55000" endA="300" endPos="45500" dir="5400000" sy="-100000" algn="bl" rotWithShape="0"/>
              </a:effectLst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3"/>
          </p:nvPr>
        </p:nvSpPr>
        <p:spPr>
          <a:xfrm>
            <a:off x="179388" y="1341438"/>
            <a:ext cx="2736850" cy="5256213"/>
          </a:xfrm>
          <a:solidFill>
            <a:schemeClr val="accent1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/>
          <a:lstStyle/>
          <a:p>
            <a:pPr algn="ctr">
              <a:lnSpc>
                <a:spcPct val="80000"/>
              </a:lnSpc>
              <a:buClr>
                <a:srgbClr val="C3260C"/>
              </a:buClr>
              <a:buSzPct val="130000"/>
              <a:buFont typeface="Georgia" panose="02040502050405020303" pitchFamily="18" charset="0"/>
              <a:buNone/>
            </a:pPr>
            <a:r>
              <a:rPr sz="1500" dirty="0">
                <a:solidFill>
                  <a:srgbClr val="FFFF00"/>
                </a:solidFill>
                <a:effectLst>
                  <a:outerShdw blurRad="38100" dist="38100" dir="2700000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НАЛОГОВЫЕ ДОХОДЫ</a:t>
            </a:r>
            <a:endParaRPr sz="1500" dirty="0">
              <a:solidFill>
                <a:srgbClr val="FFFF00"/>
              </a:solidFill>
              <a:effectLst>
                <a:outerShdw blurRad="38100" dist="38100" dir="2700000">
                  <a:srgbClr val="000000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80000"/>
              </a:lnSpc>
              <a:buClr>
                <a:srgbClr val="C3260C"/>
              </a:buClr>
              <a:buSzPct val="130000"/>
              <a:buFont typeface="Georgia" panose="02040502050405020303" pitchFamily="18" charset="0"/>
              <a:buNone/>
            </a:pPr>
            <a:r>
              <a:rPr sz="15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Поступления от</a:t>
            </a:r>
            <a:endParaRPr sz="15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80000"/>
              </a:lnSpc>
              <a:buClr>
                <a:srgbClr val="C3260C"/>
              </a:buClr>
              <a:buSzPct val="130000"/>
              <a:buFont typeface="Georgia" panose="02040502050405020303" pitchFamily="18" charset="0"/>
              <a:buNone/>
            </a:pPr>
            <a:r>
              <a:rPr sz="15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уплаты налогов,</a:t>
            </a:r>
            <a:endParaRPr sz="15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80000"/>
              </a:lnSpc>
              <a:buClr>
                <a:srgbClr val="C3260C"/>
              </a:buClr>
              <a:buSzPct val="130000"/>
              <a:buFont typeface="Georgia" panose="02040502050405020303" pitchFamily="18" charset="0"/>
              <a:buNone/>
            </a:pPr>
            <a:r>
              <a:rPr sz="15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Установленных</a:t>
            </a:r>
            <a:endParaRPr sz="15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80000"/>
              </a:lnSpc>
              <a:buClr>
                <a:srgbClr val="C3260C"/>
              </a:buClr>
              <a:buSzPct val="130000"/>
              <a:buFont typeface="Georgia" panose="02040502050405020303" pitchFamily="18" charset="0"/>
              <a:buNone/>
            </a:pPr>
            <a:r>
              <a:rPr sz="15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Налоговым кодексом</a:t>
            </a:r>
            <a:endParaRPr sz="15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80000"/>
              </a:lnSpc>
              <a:buClr>
                <a:srgbClr val="C3260C"/>
              </a:buClr>
              <a:buSzPct val="130000"/>
              <a:buFont typeface="Georgia" panose="02040502050405020303" pitchFamily="18" charset="0"/>
              <a:buNone/>
            </a:pPr>
            <a:r>
              <a:rPr sz="15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Российской Федерации,</a:t>
            </a:r>
            <a:endParaRPr sz="15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80000"/>
              </a:lnSpc>
              <a:buClr>
                <a:srgbClr val="C3260C"/>
              </a:buClr>
              <a:buSzPct val="130000"/>
              <a:buFont typeface="Georgia" panose="02040502050405020303" pitchFamily="18" charset="0"/>
              <a:buNone/>
            </a:pPr>
            <a:r>
              <a:rPr sz="15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например: </a:t>
            </a:r>
            <a:endParaRPr sz="15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80000"/>
              </a:lnSpc>
              <a:buClrTx/>
              <a:buSzPct val="130000"/>
              <a:buFont typeface="Wingdings" panose="05000000000000000000" pitchFamily="2" charset="2"/>
              <a:buChar char="ü"/>
            </a:pPr>
            <a:r>
              <a:rPr sz="15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Налог на доходы</a:t>
            </a:r>
            <a:endParaRPr sz="15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80000"/>
              </a:lnSpc>
              <a:buClrTx/>
              <a:buSzPct val="130000"/>
              <a:buFont typeface="Georgia" panose="02040502050405020303" pitchFamily="18" charset="0"/>
              <a:buNone/>
            </a:pPr>
            <a:r>
              <a:rPr sz="15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физических лиц;</a:t>
            </a:r>
            <a:endParaRPr sz="15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80000"/>
              </a:lnSpc>
              <a:buClrTx/>
              <a:buSzPct val="130000"/>
              <a:buFont typeface="Wingdings" panose="05000000000000000000" pitchFamily="2" charset="2"/>
              <a:buChar char="ü"/>
            </a:pPr>
            <a:r>
              <a:rPr sz="15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Единый Сельскохозяйственный</a:t>
            </a:r>
            <a:endParaRPr sz="15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80000"/>
              </a:lnSpc>
              <a:buClrTx/>
              <a:buSzPct val="130000"/>
              <a:buFont typeface="Georgia" panose="02040502050405020303" pitchFamily="18" charset="0"/>
              <a:buNone/>
            </a:pPr>
            <a:r>
              <a:rPr sz="15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налог; </a:t>
            </a:r>
            <a:endParaRPr sz="15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80000"/>
              </a:lnSpc>
              <a:buClrTx/>
              <a:buSzPct val="130000"/>
              <a:buFont typeface="Wingdings" panose="05000000000000000000" pitchFamily="2" charset="2"/>
              <a:buChar char="ü"/>
            </a:pPr>
            <a:r>
              <a:rPr sz="15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Акцизы по подакцизным</a:t>
            </a:r>
            <a:endParaRPr sz="15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80000"/>
              </a:lnSpc>
              <a:buClrTx/>
              <a:buSzPct val="130000"/>
              <a:buFont typeface="Georgia" panose="02040502050405020303" pitchFamily="18" charset="0"/>
              <a:buNone/>
            </a:pPr>
            <a:r>
              <a:rPr sz="15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товарам(продукции),</a:t>
            </a:r>
            <a:endParaRPr sz="15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80000"/>
              </a:lnSpc>
              <a:buClrTx/>
              <a:buSzPct val="130000"/>
              <a:buFont typeface="Georgia" panose="02040502050405020303" pitchFamily="18" charset="0"/>
              <a:buNone/>
            </a:pPr>
            <a:r>
              <a:rPr sz="15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производимым, на</a:t>
            </a:r>
            <a:endParaRPr sz="15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80000"/>
              </a:lnSpc>
              <a:buClrTx/>
              <a:buSzPct val="130000"/>
              <a:buFont typeface="Georgia" panose="02040502050405020303" pitchFamily="18" charset="0"/>
              <a:buNone/>
            </a:pPr>
            <a:r>
              <a:rPr sz="15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территории РФ; </a:t>
            </a:r>
            <a:endParaRPr sz="15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80000"/>
              </a:lnSpc>
              <a:buClrTx/>
              <a:buSzPct val="130000"/>
              <a:buFont typeface="Wingdings" panose="05000000000000000000" pitchFamily="2" charset="2"/>
              <a:buChar char="ü"/>
            </a:pPr>
            <a:r>
              <a:rPr sz="15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Налог на имущество</a:t>
            </a:r>
            <a:endParaRPr sz="15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80000"/>
              </a:lnSpc>
              <a:buClrTx/>
              <a:buSzPct val="130000"/>
              <a:buFont typeface="Georgia" panose="02040502050405020303" pitchFamily="18" charset="0"/>
              <a:buNone/>
            </a:pPr>
            <a:r>
              <a:rPr sz="15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физических лиц </a:t>
            </a:r>
            <a:endParaRPr sz="15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80000"/>
              </a:lnSpc>
              <a:buClrTx/>
              <a:buSzPct val="130000"/>
              <a:buFont typeface="Wingdings" panose="05000000000000000000" pitchFamily="2" charset="2"/>
              <a:buChar char="ü"/>
            </a:pPr>
            <a:r>
              <a:rPr sz="15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Земельный налог.</a:t>
            </a:r>
            <a:endParaRPr sz="1500" dirty="0">
              <a:solidFill>
                <a:srgbClr val="FFFF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Содержимое 2"/>
          <p:cNvSpPr txBox="1"/>
          <p:nvPr/>
        </p:nvSpPr>
        <p:spPr>
          <a:xfrm>
            <a:off x="2987675" y="1341438"/>
            <a:ext cx="2952750" cy="5256213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marL="273050" lvl="0" indent="-273050" eaLnBrk="1" hangingPunct="1">
              <a:lnSpc>
                <a:spcPct val="80000"/>
              </a:lnSpc>
              <a:spcBef>
                <a:spcPts val="600"/>
              </a:spcBef>
              <a:buClr>
                <a:schemeClr val="accent1"/>
              </a:buClr>
              <a:buSzPct val="70000"/>
              <a:buNone/>
            </a:pPr>
            <a:r>
              <a:rPr sz="1700" dirty="0">
                <a:solidFill>
                  <a:srgbClr val="FFFF00"/>
                </a:solidFill>
                <a:effectLst>
                  <a:outerShdw blurRad="38100" dist="38100" dir="2700000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НЕНАЛОГОВЫЕ ДОХОДЫ </a:t>
            </a:r>
            <a:endParaRPr sz="1700" dirty="0">
              <a:solidFill>
                <a:srgbClr val="FFFF00"/>
              </a:solidFill>
              <a:effectLst>
                <a:outerShdw blurRad="38100" dist="38100" dir="2700000">
                  <a:srgbClr val="000000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73050" lvl="0" indent="-273050" eaLnBrk="1" hangingPunct="1">
              <a:lnSpc>
                <a:spcPct val="80000"/>
              </a:lnSpc>
              <a:spcBef>
                <a:spcPts val="600"/>
              </a:spcBef>
              <a:buClr>
                <a:schemeClr val="accent1"/>
              </a:buClr>
              <a:buSzPct val="70000"/>
              <a:buNone/>
            </a:pPr>
            <a:r>
              <a:rPr sz="17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Поступления от уплаты</a:t>
            </a:r>
            <a:endParaRPr sz="17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73050" lvl="0" indent="-273050" eaLnBrk="1" hangingPunct="1">
              <a:lnSpc>
                <a:spcPct val="80000"/>
              </a:lnSpc>
              <a:spcBef>
                <a:spcPts val="600"/>
              </a:spcBef>
              <a:buClr>
                <a:schemeClr val="accent1"/>
              </a:buClr>
              <a:buSzPct val="70000"/>
              <a:buNone/>
            </a:pPr>
            <a:r>
              <a:rPr sz="17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других платежей и сборов,</a:t>
            </a:r>
            <a:endParaRPr sz="17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73050" lvl="0" indent="-273050" eaLnBrk="1" hangingPunct="1">
              <a:lnSpc>
                <a:spcPct val="80000"/>
              </a:lnSpc>
              <a:spcBef>
                <a:spcPts val="600"/>
              </a:spcBef>
              <a:buClr>
                <a:schemeClr val="accent1"/>
              </a:buClr>
              <a:buSzPct val="70000"/>
              <a:buNone/>
            </a:pPr>
            <a:r>
              <a:rPr sz="17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Установленных</a:t>
            </a:r>
            <a:endParaRPr sz="17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73050" lvl="0" indent="-273050" eaLnBrk="1" hangingPunct="1">
              <a:lnSpc>
                <a:spcPct val="80000"/>
              </a:lnSpc>
              <a:spcBef>
                <a:spcPts val="600"/>
              </a:spcBef>
              <a:buClr>
                <a:schemeClr val="accent1"/>
              </a:buClr>
              <a:buSzPct val="70000"/>
              <a:buNone/>
            </a:pPr>
            <a:r>
              <a:rPr sz="17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Бюджетным Кодексом</a:t>
            </a:r>
            <a:endParaRPr sz="17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73050" lvl="0" indent="-273050" eaLnBrk="1" hangingPunct="1">
              <a:lnSpc>
                <a:spcPct val="80000"/>
              </a:lnSpc>
              <a:spcBef>
                <a:spcPts val="600"/>
              </a:spcBef>
              <a:buClr>
                <a:schemeClr val="accent1"/>
              </a:buClr>
              <a:buSzPct val="70000"/>
              <a:buNone/>
            </a:pPr>
            <a:r>
              <a:rPr sz="17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Российской Федерации,</a:t>
            </a:r>
            <a:endParaRPr sz="17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73050" lvl="0" indent="-273050" eaLnBrk="1" hangingPunct="1">
              <a:lnSpc>
                <a:spcPct val="80000"/>
              </a:lnSpc>
              <a:spcBef>
                <a:spcPts val="600"/>
              </a:spcBef>
              <a:buClr>
                <a:schemeClr val="accent1"/>
              </a:buClr>
              <a:buSzPct val="70000"/>
              <a:buNone/>
            </a:pPr>
            <a:r>
              <a:rPr sz="17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законодательством РФ, а</a:t>
            </a:r>
            <a:endParaRPr sz="17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73050" lvl="0" indent="-273050" eaLnBrk="1" hangingPunct="1">
              <a:lnSpc>
                <a:spcPct val="80000"/>
              </a:lnSpc>
              <a:spcBef>
                <a:spcPts val="600"/>
              </a:spcBef>
              <a:buClr>
                <a:schemeClr val="accent1"/>
              </a:buClr>
              <a:buSzPct val="70000"/>
              <a:buNone/>
            </a:pPr>
            <a:r>
              <a:rPr sz="17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также штрафов за</a:t>
            </a:r>
            <a:endParaRPr sz="17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73050" lvl="0" indent="-273050" eaLnBrk="1" hangingPunct="1">
              <a:lnSpc>
                <a:spcPct val="80000"/>
              </a:lnSpc>
              <a:spcBef>
                <a:spcPts val="600"/>
              </a:spcBef>
              <a:buClr>
                <a:schemeClr val="accent1"/>
              </a:buClr>
              <a:buSzPct val="70000"/>
              <a:buNone/>
            </a:pPr>
            <a:r>
              <a:rPr sz="17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Нарушение</a:t>
            </a:r>
            <a:endParaRPr sz="17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73050" lvl="0" indent="-273050" eaLnBrk="1" hangingPunct="1">
              <a:lnSpc>
                <a:spcPct val="80000"/>
              </a:lnSpc>
              <a:spcBef>
                <a:spcPts val="600"/>
              </a:spcBef>
              <a:buClr>
                <a:schemeClr val="accent1"/>
              </a:buClr>
              <a:buSzPct val="70000"/>
              <a:buNone/>
            </a:pPr>
            <a:r>
              <a:rPr sz="17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законодательства, например:</a:t>
            </a:r>
            <a:endParaRPr sz="17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73050" lvl="0" indent="-273050" eaLnBrk="1" hangingPunct="1">
              <a:lnSpc>
                <a:spcPct val="80000"/>
              </a:lnSpc>
              <a:spcBef>
                <a:spcPts val="600"/>
              </a:spcBef>
              <a:buSzPct val="70000"/>
              <a:buFont typeface="Wingdings" panose="05000000000000000000" pitchFamily="2" charset="2"/>
              <a:buChar char="ü"/>
            </a:pPr>
            <a:r>
              <a:rPr sz="17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Доходы от арендной платы за земельные участки; </a:t>
            </a:r>
            <a:endParaRPr sz="17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73050" lvl="0" indent="-273050" eaLnBrk="1" hangingPunct="1">
              <a:lnSpc>
                <a:spcPct val="80000"/>
              </a:lnSpc>
              <a:spcBef>
                <a:spcPts val="600"/>
              </a:spcBef>
              <a:buSzPct val="70000"/>
              <a:buFont typeface="Wingdings" panose="05000000000000000000" pitchFamily="2" charset="2"/>
              <a:buChar char="ü"/>
            </a:pPr>
            <a:r>
              <a:rPr sz="17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Доходы от реализации имущества; </a:t>
            </a:r>
            <a:endParaRPr sz="17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73050" lvl="0" indent="-273050" eaLnBrk="1" hangingPunct="1">
              <a:lnSpc>
                <a:spcPct val="80000"/>
              </a:lnSpc>
              <a:spcBef>
                <a:spcPts val="600"/>
              </a:spcBef>
              <a:buSzPct val="70000"/>
              <a:buFont typeface="Wingdings" panose="05000000000000000000" pitchFamily="2" charset="2"/>
              <a:buChar char="ü"/>
            </a:pPr>
            <a:r>
              <a:rPr sz="17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Доходы от сдачи в аренду имущества; </a:t>
            </a:r>
            <a:endParaRPr sz="17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73050" lvl="0" indent="-273050" eaLnBrk="1" hangingPunct="1">
              <a:lnSpc>
                <a:spcPct val="80000"/>
              </a:lnSpc>
              <a:spcBef>
                <a:spcPts val="600"/>
              </a:spcBef>
              <a:buSzPct val="70000"/>
              <a:buFont typeface="Wingdings" panose="05000000000000000000" pitchFamily="2" charset="2"/>
              <a:buChar char="ü"/>
            </a:pPr>
            <a:r>
              <a:rPr sz="17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Доходы от продажи земельных участков</a:t>
            </a:r>
            <a:endParaRPr sz="1700" dirty="0">
              <a:solidFill>
                <a:srgbClr val="FFFF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Содержимое 2"/>
          <p:cNvSpPr txBox="1"/>
          <p:nvPr/>
        </p:nvSpPr>
        <p:spPr>
          <a:xfrm>
            <a:off x="6011863" y="1341438"/>
            <a:ext cx="2663825" cy="5256213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marL="273050" lvl="0" indent="-273050" eaLnBrk="1" hangingPunct="1">
              <a:spcBef>
                <a:spcPts val="600"/>
              </a:spcBef>
              <a:buClr>
                <a:schemeClr val="accent1"/>
              </a:buClr>
              <a:buSzPct val="70000"/>
              <a:buNone/>
            </a:pPr>
            <a:r>
              <a:rPr dirty="0">
                <a:solidFill>
                  <a:srgbClr val="FFFF00"/>
                </a:solidFill>
                <a:effectLst>
                  <a:outerShdw blurRad="38100" dist="38100" dir="2700000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БЕЗВОЗМЕЗДНЫЕ</a:t>
            </a:r>
            <a:endParaRPr dirty="0">
              <a:solidFill>
                <a:srgbClr val="FFFF00"/>
              </a:solidFill>
              <a:effectLst>
                <a:outerShdw blurRad="38100" dist="38100" dir="2700000">
                  <a:srgbClr val="000000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73050" lvl="0" indent="-273050" eaLnBrk="1" hangingPunct="1">
              <a:spcBef>
                <a:spcPts val="600"/>
              </a:spcBef>
              <a:buClr>
                <a:schemeClr val="accent1"/>
              </a:buClr>
              <a:buSzPct val="70000"/>
              <a:buNone/>
            </a:pPr>
            <a:r>
              <a:rPr dirty="0">
                <a:solidFill>
                  <a:srgbClr val="FFFF00"/>
                </a:solidFill>
                <a:effectLst>
                  <a:outerShdw blurRad="38100" dist="38100" dir="2700000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ПОСТУПЛЕНИЯ</a:t>
            </a:r>
            <a:endParaRPr dirty="0">
              <a:solidFill>
                <a:srgbClr val="FFFF00"/>
              </a:solidFill>
              <a:effectLst>
                <a:outerShdw blurRad="38100" dist="38100" dir="2700000">
                  <a:srgbClr val="000000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73050" lvl="0" indent="-273050" eaLnBrk="1" hangingPunct="1">
              <a:spcBef>
                <a:spcPts val="600"/>
              </a:spcBef>
              <a:buClr>
                <a:schemeClr val="accent1"/>
              </a:buClr>
              <a:buSzPct val="70000"/>
              <a:buNone/>
            </a:pPr>
            <a:r>
              <a:rPr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Поступления от других</a:t>
            </a:r>
            <a:endParaRPr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73050" lvl="0" indent="-273050" eaLnBrk="1" hangingPunct="1">
              <a:spcBef>
                <a:spcPts val="600"/>
              </a:spcBef>
              <a:buClr>
                <a:schemeClr val="accent1"/>
              </a:buClr>
              <a:buSzPct val="70000"/>
              <a:buNone/>
            </a:pPr>
            <a:r>
              <a:rPr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Бюджетов</a:t>
            </a:r>
            <a:endParaRPr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73050" lvl="0" indent="-273050" eaLnBrk="1" hangingPunct="1">
              <a:spcBef>
                <a:spcPts val="600"/>
              </a:spcBef>
              <a:buClr>
                <a:schemeClr val="accent1"/>
              </a:buClr>
              <a:buSzPct val="70000"/>
              <a:buNone/>
            </a:pPr>
            <a:r>
              <a:rPr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(межбюджетные</a:t>
            </a:r>
            <a:endParaRPr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73050" lvl="0" indent="-273050" eaLnBrk="1" hangingPunct="1">
              <a:spcBef>
                <a:spcPts val="600"/>
              </a:spcBef>
              <a:buClr>
                <a:schemeClr val="accent1"/>
              </a:buClr>
              <a:buSzPct val="70000"/>
              <a:buNone/>
            </a:pPr>
            <a:r>
              <a:rPr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трансферты),</a:t>
            </a:r>
            <a:endParaRPr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73050" lvl="0" indent="-273050" eaLnBrk="1" hangingPunct="1">
              <a:spcBef>
                <a:spcPts val="600"/>
              </a:spcBef>
              <a:buClr>
                <a:schemeClr val="accent1"/>
              </a:buClr>
              <a:buSzPct val="70000"/>
              <a:buNone/>
            </a:pPr>
            <a:r>
              <a:rPr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организаций, граждан</a:t>
            </a:r>
            <a:endParaRPr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73050" lvl="0" indent="-273050" eaLnBrk="1" hangingPunct="1">
              <a:spcBef>
                <a:spcPts val="600"/>
              </a:spcBef>
              <a:buClr>
                <a:schemeClr val="accent1"/>
              </a:buClr>
              <a:buSzPct val="70000"/>
              <a:buNone/>
            </a:pPr>
            <a:r>
              <a:rPr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(кроме налоговых и</a:t>
            </a:r>
            <a:endParaRPr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73050" lvl="0" indent="-273050" eaLnBrk="1" hangingPunct="1">
              <a:spcBef>
                <a:spcPts val="600"/>
              </a:spcBef>
              <a:buClr>
                <a:schemeClr val="accent1"/>
              </a:buClr>
              <a:buSzPct val="70000"/>
              <a:buNone/>
            </a:pPr>
            <a:r>
              <a:rPr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неналоговых доходов):</a:t>
            </a:r>
            <a:endParaRPr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73050" lvl="0" indent="-273050" eaLnBrk="1" hangingPunct="1">
              <a:spcBef>
                <a:spcPts val="600"/>
              </a:spcBef>
              <a:buClr>
                <a:schemeClr val="tx1"/>
              </a:buClr>
              <a:buSzPct val="80000"/>
              <a:buFont typeface="Wingdings" panose="05000000000000000000" pitchFamily="2" charset="2"/>
              <a:buChar char="ü"/>
            </a:pPr>
            <a:r>
              <a:rPr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Дотации; </a:t>
            </a:r>
            <a:endParaRPr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73050" lvl="0" indent="-273050" eaLnBrk="1" hangingPunct="1">
              <a:spcBef>
                <a:spcPts val="600"/>
              </a:spcBef>
              <a:buClr>
                <a:schemeClr val="tx1"/>
              </a:buClr>
              <a:buSzPct val="80000"/>
              <a:buFont typeface="Wingdings" panose="05000000000000000000" pitchFamily="2" charset="2"/>
              <a:buChar char="ü"/>
            </a:pPr>
            <a:r>
              <a:rPr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Субсидии; </a:t>
            </a:r>
            <a:endParaRPr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73050" lvl="0" indent="-273050" eaLnBrk="1" hangingPunct="1">
              <a:spcBef>
                <a:spcPts val="600"/>
              </a:spcBef>
              <a:buClr>
                <a:schemeClr val="tx1"/>
              </a:buClr>
              <a:buSzPct val="80000"/>
              <a:buFont typeface="Wingdings" panose="05000000000000000000" pitchFamily="2" charset="2"/>
              <a:buChar char="ü"/>
            </a:pPr>
            <a:r>
              <a:rPr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Субвенции; </a:t>
            </a:r>
            <a:endParaRPr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73050" lvl="0" indent="-273050" eaLnBrk="1" hangingPunct="1">
              <a:spcBef>
                <a:spcPts val="600"/>
              </a:spcBef>
              <a:buClr>
                <a:schemeClr val="tx1"/>
              </a:buClr>
              <a:buSzPct val="80000"/>
              <a:buFont typeface="Wingdings" panose="05000000000000000000" pitchFamily="2" charset="2"/>
              <a:buChar char="ü"/>
            </a:pPr>
            <a:r>
              <a:rPr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Иные межбюджетные трансферты</a:t>
            </a:r>
            <a:endParaRPr dirty="0">
              <a:solidFill>
                <a:srgbClr val="FFFF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3" name="Прямая соединительная линия 12"/>
          <p:cNvCxnSpPr/>
          <p:nvPr/>
        </p:nvCxnSpPr>
        <p:spPr>
          <a:xfrm>
            <a:off x="963613" y="1124744"/>
            <a:ext cx="0" cy="216024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/>
        </p:nvCxnSpPr>
        <p:spPr>
          <a:xfrm>
            <a:off x="7370763" y="1124744"/>
            <a:ext cx="0" cy="216024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/>
          <p:cNvCxnSpPr>
            <a:stCxn id="2" idx="2"/>
            <a:endCxn id="5" idx="0"/>
          </p:cNvCxnSpPr>
          <p:nvPr/>
        </p:nvCxnSpPr>
        <p:spPr>
          <a:xfrm flipH="1">
            <a:off x="4463988" y="980728"/>
            <a:ext cx="18256" cy="36004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кругленный прямоугольник 4"/>
          <p:cNvSpPr/>
          <p:nvPr/>
        </p:nvSpPr>
        <p:spPr>
          <a:xfrm>
            <a:off x="458670" y="1337915"/>
            <a:ext cx="7807024" cy="45719"/>
          </a:xfrm>
          <a:prstGeom prst="roundRect">
            <a:avLst/>
          </a:prstGeom>
          <a:gradFill flip="none" rotWithShape="1">
            <a:gsLst>
              <a:gs pos="0">
                <a:schemeClr val="accent2">
                  <a:lumMod val="75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rect">
              <a:fillToRect l="50000" t="50000" r="50000" b="50000"/>
            </a:path>
            <a:tileRect/>
          </a:gradFill>
          <a:ln cmpd="thickThin">
            <a:gradFill>
              <a:gsLst>
                <a:gs pos="0">
                  <a:schemeClr val="accent1">
                    <a:tint val="66000"/>
                    <a:satMod val="160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5400000" scaled="0"/>
            </a:gradFill>
          </a:ln>
          <a:effectLst>
            <a:innerShdw blurRad="63500" dist="50800" dir="2700000">
              <a:schemeClr val="accent4">
                <a:lumMod val="20000"/>
                <a:lumOff val="80000"/>
                <a:alpha val="50000"/>
              </a:scheme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458788" y="1557338"/>
            <a:ext cx="3475038" cy="873125"/>
          </a:xfrm>
          <a:prstGeom prst="round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ctr" eaLnBrk="1" hangingPunct="1">
              <a:buNone/>
            </a:pPr>
            <a:r>
              <a:rPr dirty="0">
                <a:solidFill>
                  <a:srgbClr val="FF0000"/>
                </a:solidFill>
                <a:effectLst>
                  <a:outerShdw blurRad="38100" dist="38100" dir="2700000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Показатели</a:t>
            </a:r>
            <a:endParaRPr dirty="0">
              <a:solidFill>
                <a:srgbClr val="FF0000"/>
              </a:solidFill>
              <a:effectLst>
                <a:outerShdw blurRad="38100" dist="38100" dir="2700000">
                  <a:srgbClr val="000000"/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Скругленный прямоугольник 6"/>
          <p:cNvSpPr/>
          <p:nvPr>
            <p:custDataLst>
              <p:tags r:id="rId1"/>
            </p:custDataLst>
          </p:nvPr>
        </p:nvSpPr>
        <p:spPr>
          <a:xfrm>
            <a:off x="4355976" y="1556792"/>
            <a:ext cx="1439863" cy="719138"/>
          </a:xfrm>
          <a:prstGeom prst="roundRect">
            <a:avLst/>
          </a:prstGeom>
          <a:solidFill>
            <a:srgbClr val="FFFF00"/>
          </a:solidFill>
          <a:ln>
            <a:solidFill>
              <a:schemeClr val="accent1">
                <a:shade val="50000"/>
                <a:shade val="75000"/>
                <a:satMod val="125000"/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ru-RU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2026</a:t>
            </a:r>
            <a:endParaRPr kumimoji="0" lang="ru-RU" sz="2000" b="0" i="0" u="none" strike="noStrike" kern="120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9" name="Скругленный прямоугольник 8"/>
          <p:cNvSpPr/>
          <p:nvPr>
            <p:custDataLst>
              <p:tags r:id="rId2"/>
            </p:custDataLst>
          </p:nvPr>
        </p:nvSpPr>
        <p:spPr>
          <a:xfrm>
            <a:off x="4211960" y="4797152"/>
            <a:ext cx="1440160" cy="792088"/>
          </a:xfrm>
          <a:prstGeom prst="roundRect">
            <a:avLst>
              <a:gd name="adj" fmla="val 50000"/>
            </a:avLst>
          </a:prstGeom>
          <a:solidFill>
            <a:srgbClr val="FFFF00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ru-RU" sz="16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0,0</a:t>
            </a:r>
            <a:endParaRPr kumimoji="0" lang="ru-RU" sz="1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58788" y="2759075"/>
            <a:ext cx="3475038" cy="647700"/>
          </a:xfrm>
          <a:prstGeom prst="rect">
            <a:avLst/>
          </a:prstGeom>
          <a:solidFill>
            <a:schemeClr val="accent1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ctr" eaLnBrk="1" hangingPunct="1">
              <a:buNone/>
            </a:pPr>
            <a:r>
              <a:rPr dirty="0">
                <a:solidFill>
                  <a:srgbClr val="FF0000"/>
                </a:solidFill>
                <a:effectLst>
                  <a:outerShdw blurRad="38100" dist="38100" dir="2700000">
                    <a:srgbClr val="FFFFFF"/>
                  </a:outerShdw>
                </a:effectLst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  <a:hlinkClick r:id="" action="ppaction://noaction"/>
              </a:rPr>
              <a:t>Доходы</a:t>
            </a:r>
            <a:endParaRPr dirty="0">
              <a:solidFill>
                <a:srgbClr val="FF0000"/>
              </a:solidFill>
              <a:effectLst>
                <a:outerShdw blurRad="38100" dist="38100" dir="2700000">
                  <a:srgbClr val="FFFFFF"/>
                </a:outerShdw>
              </a:effectLst>
              <a:highlight>
                <a:srgbClr val="FFFF00"/>
              </a:highligh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ctr" eaLnBrk="1" hangingPunct="1">
              <a:buNone/>
            </a:pPr>
            <a:r>
              <a:rPr dirty="0">
                <a:solidFill>
                  <a:srgbClr val="FF0000"/>
                </a:solidFill>
                <a:effectLst>
                  <a:outerShdw blurRad="38100" dist="38100" dir="2700000">
                    <a:srgbClr val="FFFF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тыс. рублей.</a:t>
            </a:r>
            <a:endParaRPr dirty="0">
              <a:solidFill>
                <a:srgbClr val="FF0000"/>
              </a:solidFill>
              <a:effectLst>
                <a:outerShdw blurRad="38100" dist="38100" dir="2700000">
                  <a:srgbClr val="FFFFFF"/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58788" y="3716338"/>
            <a:ext cx="3475038" cy="647700"/>
          </a:xfrm>
          <a:prstGeom prst="rect">
            <a:avLst/>
          </a:prstGeom>
          <a:solidFill>
            <a:schemeClr val="accent1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ctr" eaLnBrk="1" hangingPunct="1">
              <a:buNone/>
            </a:pPr>
            <a:r>
              <a:rPr dirty="0">
                <a:solidFill>
                  <a:srgbClr val="FF0000"/>
                </a:solidFill>
                <a:effectLst>
                  <a:outerShdw blurRad="38100" dist="38100" dir="2700000">
                    <a:srgbClr val="FFFFFF"/>
                  </a:outerShdw>
                </a:effectLst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  <a:hlinkClick r:id="" action="ppaction://noaction"/>
              </a:rPr>
              <a:t>Расходы</a:t>
            </a:r>
            <a:endParaRPr dirty="0">
              <a:solidFill>
                <a:srgbClr val="FF0000"/>
              </a:solidFill>
              <a:effectLst>
                <a:outerShdw blurRad="38100" dist="38100" dir="2700000">
                  <a:srgbClr val="FFFFFF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ctr" eaLnBrk="1" hangingPunct="1">
              <a:buNone/>
            </a:pPr>
            <a:r>
              <a:rPr dirty="0">
                <a:solidFill>
                  <a:srgbClr val="FF0000"/>
                </a:solidFill>
                <a:effectLst>
                  <a:outerShdw blurRad="38100" dist="38100" dir="2700000">
                    <a:srgbClr val="FFFF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тыс. рублей.</a:t>
            </a:r>
            <a:endParaRPr dirty="0">
              <a:solidFill>
                <a:srgbClr val="FF0000"/>
              </a:solidFill>
              <a:effectLst>
                <a:outerShdw blurRad="38100" dist="38100" dir="2700000">
                  <a:srgbClr val="FFFFFF"/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58788" y="4986338"/>
            <a:ext cx="3475038" cy="585788"/>
          </a:xfrm>
          <a:prstGeom prst="rect">
            <a:avLst/>
          </a:prstGeom>
          <a:solidFill>
            <a:schemeClr val="accent1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ctr" eaLnBrk="1" hangingPunct="1">
              <a:buNone/>
            </a:pPr>
            <a:r>
              <a:rPr sz="16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>
                    <a:srgbClr val="FFFF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sz="1600" dirty="0">
                <a:solidFill>
                  <a:srgbClr val="FF0000"/>
                </a:solidFill>
                <a:effectLst>
                  <a:outerShdw blurRad="38100" dist="38100" dir="2700000">
                    <a:srgbClr val="FFFF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Дефицит(-), Профицит(+),                 тыс. рублей.</a:t>
            </a:r>
            <a:endParaRPr sz="1600" dirty="0">
              <a:solidFill>
                <a:srgbClr val="FF0000"/>
              </a:solidFill>
              <a:effectLst>
                <a:outerShdw blurRad="38100" dist="38100" dir="2700000">
                  <a:srgbClr val="FFFFFF"/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TextBox 14"/>
          <p:cNvSpPr txBox="1"/>
          <p:nvPr>
            <p:custDataLst>
              <p:tags r:id="rId3"/>
            </p:custDataLst>
          </p:nvPr>
        </p:nvSpPr>
        <p:spPr>
          <a:xfrm flipH="1">
            <a:off x="4356100" y="2708275"/>
            <a:ext cx="1368425" cy="645160"/>
          </a:xfrm>
          <a:prstGeom prst="rect">
            <a:avLst/>
          </a:prstGeom>
          <a:solidFill>
            <a:srgbClr val="FFFF00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ctr" eaLnBrk="1" hangingPunct="1">
              <a:buNone/>
            </a:pPr>
            <a:r>
              <a:rPr lang="ru-RU" dirty="0" smtClean="0">
                <a:solidFill>
                  <a:srgbClr val="FF0000"/>
                </a:solidFill>
                <a:effectLst>
                  <a:outerShdw blurRad="38100" dist="38100" dir="2700000">
                    <a:srgbClr val="FFFF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15 224,0</a:t>
            </a:r>
            <a:endParaRPr dirty="0">
              <a:solidFill>
                <a:srgbClr val="FF0000"/>
              </a:solidFill>
              <a:effectLst>
                <a:outerShdw blurRad="38100" dist="38100" dir="2700000">
                  <a:srgbClr val="FFFFFF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ctr" eaLnBrk="1" hangingPunct="1">
              <a:buNone/>
            </a:pPr>
            <a:r>
              <a:rPr dirty="0">
                <a:solidFill>
                  <a:srgbClr val="FF0000"/>
                </a:solidFill>
                <a:effectLst>
                  <a:outerShdw blurRad="38100" dist="38100" dir="2700000">
                    <a:srgbClr val="FFFF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тыс. рублей</a:t>
            </a:r>
            <a:endParaRPr dirty="0">
              <a:solidFill>
                <a:srgbClr val="FF0000"/>
              </a:solidFill>
              <a:effectLst>
                <a:outerShdw blurRad="38100" dist="38100" dir="2700000">
                  <a:srgbClr val="FFFFFF"/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TextBox 21"/>
          <p:cNvSpPr txBox="1"/>
          <p:nvPr>
            <p:custDataLst>
              <p:tags r:id="rId4"/>
            </p:custDataLst>
          </p:nvPr>
        </p:nvSpPr>
        <p:spPr>
          <a:xfrm flipH="1">
            <a:off x="4356100" y="3716338"/>
            <a:ext cx="1438275" cy="645160"/>
          </a:xfrm>
          <a:prstGeom prst="rect">
            <a:avLst/>
          </a:prstGeom>
          <a:solidFill>
            <a:srgbClr val="FFFF00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ctr" eaLnBrk="1" hangingPunct="1">
              <a:buNone/>
            </a:pPr>
            <a:r>
              <a:rPr lang="ru-RU" dirty="0" smtClean="0">
                <a:solidFill>
                  <a:srgbClr val="FF0000"/>
                </a:solidFill>
                <a:effectLst>
                  <a:outerShdw blurRad="38100" dist="38100" dir="2700000">
                    <a:srgbClr val="FFFF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15 224,0</a:t>
            </a:r>
            <a:endParaRPr dirty="0">
              <a:solidFill>
                <a:srgbClr val="FF0000"/>
              </a:solidFill>
              <a:effectLst>
                <a:outerShdw blurRad="38100" dist="38100" dir="2700000">
                  <a:srgbClr val="FFFFFF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ctr" eaLnBrk="1" hangingPunct="1">
              <a:buNone/>
            </a:pPr>
            <a:r>
              <a:rPr dirty="0">
                <a:solidFill>
                  <a:srgbClr val="FF0000"/>
                </a:solidFill>
                <a:effectLst>
                  <a:outerShdw blurRad="38100" dist="38100" dir="2700000">
                    <a:srgbClr val="FFFF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тыс. рублей</a:t>
            </a:r>
            <a:endParaRPr dirty="0">
              <a:solidFill>
                <a:srgbClr val="FF0000"/>
              </a:solidFill>
              <a:effectLst>
                <a:outerShdw blurRad="38100" dist="38100" dir="2700000">
                  <a:srgbClr val="FFFFFF"/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255" name="Rectangle 17"/>
          <p:cNvSpPr/>
          <p:nvPr/>
        </p:nvSpPr>
        <p:spPr>
          <a:xfrm>
            <a:off x="468313" y="197485"/>
            <a:ext cx="7920037" cy="119888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>
            <a:spAutoFit/>
          </a:bodyPr>
          <a:lstStyle/>
          <a:p>
            <a:pPr indent="449580" algn="ctr"/>
            <a:r>
              <a:rPr sz="2400" b="1" dirty="0">
                <a:solidFill>
                  <a:schemeClr val="folHlink"/>
                </a:solidFill>
                <a:latin typeface="Times New Roman" panose="02020603050405020304" pitchFamily="18" charset="0"/>
              </a:rPr>
              <a:t>Основные характеристики бюджета </a:t>
            </a:r>
            <a:endParaRPr lang="en-US" altLang="x-none" sz="2400" b="1" dirty="0">
              <a:solidFill>
                <a:schemeClr val="folHlink"/>
              </a:solidFill>
              <a:latin typeface="Times New Roman" panose="02020603050405020304" pitchFamily="18" charset="0"/>
            </a:endParaRPr>
          </a:p>
          <a:p>
            <a:pPr indent="449580" algn="ctr"/>
            <a:r>
              <a:rPr sz="2400" b="1" dirty="0">
                <a:solidFill>
                  <a:schemeClr val="folHlink"/>
                </a:solidFill>
                <a:latin typeface="Times New Roman" panose="02020603050405020304" pitchFamily="18" charset="0"/>
              </a:rPr>
              <a:t>Парамоновского сельского</a:t>
            </a:r>
            <a:endParaRPr sz="2400" dirty="0">
              <a:solidFill>
                <a:schemeClr val="folHlink"/>
              </a:solidFill>
              <a:latin typeface="Times New Roman" panose="02020603050405020304" pitchFamily="18" charset="0"/>
            </a:endParaRPr>
          </a:p>
          <a:p>
            <a:pPr indent="449580" algn="ctr"/>
            <a:r>
              <a:rPr sz="2400" b="1" dirty="0">
                <a:solidFill>
                  <a:schemeClr val="folHlink"/>
                </a:solidFill>
                <a:latin typeface="Times New Roman" panose="02020603050405020304" pitchFamily="18" charset="0"/>
              </a:rPr>
              <a:t>поселения Морозовского района </a:t>
            </a:r>
            <a:r>
              <a:rPr sz="2400" b="1" dirty="0" err="1">
                <a:solidFill>
                  <a:schemeClr val="folHlink"/>
                </a:solidFill>
                <a:latin typeface="Times New Roman" panose="02020603050405020304" pitchFamily="18" charset="0"/>
              </a:rPr>
              <a:t>на</a:t>
            </a:r>
            <a:r>
              <a:rPr sz="2400" b="1" dirty="0">
                <a:solidFill>
                  <a:schemeClr val="folHlink"/>
                </a:solidFill>
                <a:latin typeface="Times New Roman" panose="02020603050405020304" pitchFamily="18" charset="0"/>
              </a:rPr>
              <a:t> </a:t>
            </a:r>
            <a:r>
              <a:rPr sz="2400" b="1" dirty="0" smtClean="0">
                <a:solidFill>
                  <a:schemeClr val="folHlink"/>
                </a:solidFill>
                <a:latin typeface="Times New Roman" panose="02020603050405020304" pitchFamily="18" charset="0"/>
              </a:rPr>
              <a:t>202</a:t>
            </a:r>
            <a:r>
              <a:rPr lang="ru-RU" sz="2400" b="1" dirty="0" smtClean="0">
                <a:solidFill>
                  <a:schemeClr val="folHlink"/>
                </a:solidFill>
                <a:latin typeface="Times New Roman" panose="02020603050405020304" pitchFamily="18" charset="0"/>
              </a:rPr>
              <a:t>6</a:t>
            </a:r>
            <a:r>
              <a:rPr sz="2400" b="1" dirty="0" smtClean="0">
                <a:solidFill>
                  <a:schemeClr val="folHlink"/>
                </a:solidFill>
                <a:latin typeface="Times New Roman" panose="02020603050405020304" pitchFamily="18" charset="0"/>
              </a:rPr>
              <a:t>-202</a:t>
            </a:r>
            <a:r>
              <a:rPr lang="ru-RU" sz="2400" b="1" dirty="0" smtClean="0">
                <a:solidFill>
                  <a:schemeClr val="folHlink"/>
                </a:solidFill>
                <a:latin typeface="Times New Roman" panose="02020603050405020304" pitchFamily="18" charset="0"/>
              </a:rPr>
              <a:t>8</a:t>
            </a:r>
            <a:r>
              <a:rPr sz="2400" b="1" dirty="0" smtClean="0">
                <a:solidFill>
                  <a:schemeClr val="folHlink"/>
                </a:solidFill>
                <a:latin typeface="Times New Roman" panose="02020603050405020304" pitchFamily="18" charset="0"/>
              </a:rPr>
              <a:t> </a:t>
            </a:r>
            <a:r>
              <a:rPr sz="2400" b="1" dirty="0">
                <a:solidFill>
                  <a:schemeClr val="folHlink"/>
                </a:solidFill>
                <a:latin typeface="Times New Roman" panose="02020603050405020304" pitchFamily="18" charset="0"/>
              </a:rPr>
              <a:t>года.</a:t>
            </a:r>
            <a:endParaRPr sz="2400" b="1" dirty="0">
              <a:solidFill>
                <a:schemeClr val="folHlink"/>
              </a:solidFill>
              <a:latin typeface="Times New Roman" panose="02020603050405020304" pitchFamily="18" charset="0"/>
            </a:endParaRPr>
          </a:p>
        </p:txBody>
      </p:sp>
      <p:sp>
        <p:nvSpPr>
          <p:cNvPr id="14" name="Скругленный прямоугольник 13"/>
          <p:cNvSpPr/>
          <p:nvPr>
            <p:custDataLst>
              <p:tags r:id="rId5"/>
            </p:custDataLst>
          </p:nvPr>
        </p:nvSpPr>
        <p:spPr>
          <a:xfrm>
            <a:off x="6084888" y="1557338"/>
            <a:ext cx="1366838" cy="719138"/>
          </a:xfrm>
          <a:prstGeom prst="roundRect">
            <a:avLst/>
          </a:prstGeom>
          <a:solidFill>
            <a:srgbClr val="FFFF00"/>
          </a:solidFill>
          <a:ln>
            <a:solidFill>
              <a:schemeClr val="accent1">
                <a:shade val="50000"/>
                <a:shade val="75000"/>
                <a:satMod val="125000"/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ru-RU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2027</a:t>
            </a:r>
            <a:endParaRPr kumimoji="0" lang="ru-RU" sz="2000" b="0" i="0" u="none" strike="noStrike" kern="120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16" name="Скругленный прямоугольник 15"/>
          <p:cNvSpPr/>
          <p:nvPr>
            <p:custDataLst>
              <p:tags r:id="rId6"/>
            </p:custDataLst>
          </p:nvPr>
        </p:nvSpPr>
        <p:spPr>
          <a:xfrm>
            <a:off x="7596188" y="1557338"/>
            <a:ext cx="1368425" cy="719138"/>
          </a:xfrm>
          <a:prstGeom prst="roundRect">
            <a:avLst/>
          </a:prstGeom>
          <a:solidFill>
            <a:srgbClr val="FFFF00"/>
          </a:solidFill>
          <a:ln>
            <a:solidFill>
              <a:schemeClr val="accent1">
                <a:shade val="50000"/>
                <a:shade val="75000"/>
                <a:satMod val="125000"/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ru-RU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2028</a:t>
            </a:r>
            <a:endParaRPr kumimoji="0" lang="ru-RU" sz="2000" b="0" i="0" u="none" strike="noStrike" kern="120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17" name="TextBox 16"/>
          <p:cNvSpPr txBox="1"/>
          <p:nvPr>
            <p:custDataLst>
              <p:tags r:id="rId7"/>
            </p:custDataLst>
          </p:nvPr>
        </p:nvSpPr>
        <p:spPr>
          <a:xfrm flipH="1">
            <a:off x="6084888" y="2708275"/>
            <a:ext cx="1366838" cy="645160"/>
          </a:xfrm>
          <a:prstGeom prst="rect">
            <a:avLst/>
          </a:prstGeom>
          <a:solidFill>
            <a:srgbClr val="FFFF00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ctr" eaLnBrk="1" hangingPunct="1">
              <a:buNone/>
            </a:pPr>
            <a:r>
              <a:rPr lang="ru-RU" dirty="0" smtClean="0">
                <a:solidFill>
                  <a:srgbClr val="FF0000"/>
                </a:solidFill>
                <a:effectLst>
                  <a:outerShdw blurRad="38100" dist="38100" dir="2700000">
                    <a:srgbClr val="FFFF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12 034,3</a:t>
            </a:r>
            <a:endParaRPr dirty="0">
              <a:solidFill>
                <a:srgbClr val="FF0000"/>
              </a:solidFill>
              <a:effectLst>
                <a:outerShdw blurRad="38100" dist="38100" dir="2700000">
                  <a:srgbClr val="FFFFFF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ctr" eaLnBrk="1" hangingPunct="1">
              <a:buNone/>
            </a:pPr>
            <a:r>
              <a:rPr dirty="0">
                <a:solidFill>
                  <a:srgbClr val="FF0000"/>
                </a:solidFill>
                <a:effectLst>
                  <a:outerShdw blurRad="38100" dist="38100" dir="2700000">
                    <a:srgbClr val="FFFF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тыс. рублей</a:t>
            </a:r>
            <a:endParaRPr dirty="0">
              <a:solidFill>
                <a:srgbClr val="FF0000"/>
              </a:solidFill>
              <a:effectLst>
                <a:outerShdw blurRad="38100" dist="38100" dir="2700000">
                  <a:srgbClr val="FFFFFF"/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TextBox 17"/>
          <p:cNvSpPr txBox="1"/>
          <p:nvPr>
            <p:custDataLst>
              <p:tags r:id="rId8"/>
            </p:custDataLst>
          </p:nvPr>
        </p:nvSpPr>
        <p:spPr>
          <a:xfrm flipH="1">
            <a:off x="7596188" y="2708275"/>
            <a:ext cx="1368425" cy="645160"/>
          </a:xfrm>
          <a:prstGeom prst="rect">
            <a:avLst/>
          </a:prstGeom>
          <a:solidFill>
            <a:srgbClr val="FFFF00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ctr" eaLnBrk="1" hangingPunct="1">
              <a:buNone/>
            </a:pPr>
            <a:r>
              <a:rPr lang="ru-RU" dirty="0" err="1" smtClean="0">
                <a:solidFill>
                  <a:srgbClr val="FF0000"/>
                </a:solidFill>
                <a:effectLst>
                  <a:outerShdw blurRad="38100" dist="38100" dir="2700000">
                    <a:srgbClr val="FFFF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11 603,7</a:t>
            </a:r>
            <a:r>
              <a:rPr dirty="0" err="1" smtClean="0">
                <a:solidFill>
                  <a:srgbClr val="FF0000"/>
                </a:solidFill>
                <a:effectLst>
                  <a:outerShdw blurRad="38100" dist="38100" dir="2700000">
                    <a:srgbClr val="FFFF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тыс</a:t>
            </a:r>
            <a:r>
              <a:rPr dirty="0">
                <a:solidFill>
                  <a:srgbClr val="FF0000"/>
                </a:solidFill>
                <a:effectLst>
                  <a:outerShdw blurRad="38100" dist="38100" dir="2700000">
                    <a:srgbClr val="FFFF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 рублей</a:t>
            </a:r>
            <a:endParaRPr dirty="0">
              <a:solidFill>
                <a:srgbClr val="FF0000"/>
              </a:solidFill>
              <a:effectLst>
                <a:outerShdw blurRad="38100" dist="38100" dir="2700000">
                  <a:srgbClr val="FFFFFF"/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TextBox 19"/>
          <p:cNvSpPr txBox="1"/>
          <p:nvPr>
            <p:custDataLst>
              <p:tags r:id="rId9"/>
            </p:custDataLst>
          </p:nvPr>
        </p:nvSpPr>
        <p:spPr>
          <a:xfrm flipH="1">
            <a:off x="6011863" y="3716338"/>
            <a:ext cx="1439863" cy="645160"/>
          </a:xfrm>
          <a:prstGeom prst="rect">
            <a:avLst/>
          </a:prstGeom>
          <a:solidFill>
            <a:srgbClr val="FFFF00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ctr" eaLnBrk="1" hangingPunct="1">
              <a:buNone/>
            </a:pPr>
            <a:r>
              <a:rPr lang="ru-RU" dirty="0" smtClean="0">
                <a:solidFill>
                  <a:srgbClr val="FF0000"/>
                </a:solidFill>
                <a:effectLst>
                  <a:outerShdw blurRad="38100" dist="38100" dir="2700000">
                    <a:srgbClr val="FFFF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12 034,3</a:t>
            </a:r>
            <a:r>
              <a:rPr dirty="0">
                <a:solidFill>
                  <a:srgbClr val="FF0000"/>
                </a:solidFill>
                <a:effectLst>
                  <a:outerShdw blurRad="38100" dist="38100" dir="2700000">
                    <a:srgbClr val="FFFF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тыс. рублей</a:t>
            </a:r>
            <a:endParaRPr dirty="0">
              <a:solidFill>
                <a:srgbClr val="FF0000"/>
              </a:solidFill>
              <a:effectLst>
                <a:outerShdw blurRad="38100" dist="38100" dir="2700000">
                  <a:srgbClr val="FFFFFF"/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TextBox 20"/>
          <p:cNvSpPr txBox="1"/>
          <p:nvPr>
            <p:custDataLst>
              <p:tags r:id="rId10"/>
            </p:custDataLst>
          </p:nvPr>
        </p:nvSpPr>
        <p:spPr>
          <a:xfrm flipH="1">
            <a:off x="7596188" y="3716338"/>
            <a:ext cx="1438275" cy="645160"/>
          </a:xfrm>
          <a:prstGeom prst="rect">
            <a:avLst/>
          </a:prstGeom>
          <a:solidFill>
            <a:srgbClr val="FFFF00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ctr" eaLnBrk="1" hangingPunct="1">
              <a:buNone/>
            </a:pPr>
            <a:r>
              <a:rPr lang="ru-RU" dirty="0" smtClean="0">
                <a:solidFill>
                  <a:srgbClr val="FF0000"/>
                </a:solidFill>
                <a:effectLst>
                  <a:outerShdw blurRad="38100" dist="38100" dir="2700000">
                    <a:srgbClr val="FFFF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11 603,7</a:t>
            </a:r>
            <a:r>
              <a:rPr dirty="0">
                <a:solidFill>
                  <a:srgbClr val="FF0000"/>
                </a:solidFill>
                <a:effectLst>
                  <a:outerShdw blurRad="38100" dist="38100" dir="2700000">
                    <a:srgbClr val="FFFF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тыс. рублей</a:t>
            </a:r>
            <a:endParaRPr dirty="0">
              <a:solidFill>
                <a:srgbClr val="FF0000"/>
              </a:solidFill>
              <a:effectLst>
                <a:outerShdw blurRad="38100" dist="38100" dir="2700000">
                  <a:srgbClr val="FFFFFF"/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Скругленный прямоугольник 22"/>
          <p:cNvSpPr/>
          <p:nvPr>
            <p:custDataLst>
              <p:tags r:id="rId11"/>
            </p:custDataLst>
          </p:nvPr>
        </p:nvSpPr>
        <p:spPr>
          <a:xfrm>
            <a:off x="6012160" y="4797152"/>
            <a:ext cx="1440160" cy="792088"/>
          </a:xfrm>
          <a:prstGeom prst="roundRect">
            <a:avLst>
              <a:gd name="adj" fmla="val 50000"/>
            </a:avLst>
          </a:prstGeom>
          <a:solidFill>
            <a:srgbClr val="FFFF00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ru-RU" sz="16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0,0</a:t>
            </a:r>
            <a:endParaRPr kumimoji="0" lang="ru-RU" sz="1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24" name="Скругленный прямоугольник 23"/>
          <p:cNvSpPr/>
          <p:nvPr>
            <p:custDataLst>
              <p:tags r:id="rId12"/>
            </p:custDataLst>
          </p:nvPr>
        </p:nvSpPr>
        <p:spPr>
          <a:xfrm>
            <a:off x="7524328" y="4797152"/>
            <a:ext cx="1440160" cy="792088"/>
          </a:xfrm>
          <a:prstGeom prst="roundRect">
            <a:avLst>
              <a:gd name="adj" fmla="val 50000"/>
            </a:avLst>
          </a:prstGeom>
          <a:solidFill>
            <a:srgbClr val="FFFF00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ru-RU" sz="16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0,0</a:t>
            </a:r>
            <a:endParaRPr kumimoji="0" lang="ru-RU" sz="1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>
    <p:cut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266" name="Замещающее содержимое 11265"/>
          <p:cNvGraphicFramePr>
            <a:graphicFrameLocks noGrp="1"/>
          </p:cNvGraphicFramePr>
          <p:nvPr>
            <p:ph sz="quarter" idx="13"/>
          </p:nvPr>
        </p:nvGraphicFramePr>
        <p:xfrm>
          <a:off x="395288" y="981075"/>
          <a:ext cx="8353425" cy="5407660"/>
        </p:xfrm>
        <a:graphic>
          <a:graphicData uri="http://schemas.openxmlformats.org/drawingml/2006/table">
            <a:tbl>
              <a:tblPr/>
              <a:tblGrid>
                <a:gridCol w="4602163"/>
                <a:gridCol w="1374775"/>
                <a:gridCol w="1143000"/>
                <a:gridCol w="1233487"/>
              </a:tblGrid>
              <a:tr h="334963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buNone/>
                      </a:pPr>
                      <a:r>
                        <a:rPr sz="1600" b="1" dirty="0">
                          <a:solidFill>
                            <a:srgbClr val="FFFFFF"/>
                          </a:solidFill>
                          <a:latin typeface="Trebuchet MS" panose="020B0603020202020204" pitchFamily="34" charset="0"/>
                        </a:rPr>
                        <a:t>Показатели</a:t>
                      </a:r>
                      <a:endParaRPr lang="ru-RU" altLang="en-US" sz="1600" b="1" dirty="0">
                        <a:solidFill>
                          <a:srgbClr val="FFFFFF"/>
                        </a:solidFill>
                        <a:latin typeface="Trebuchet MS" panose="020B0603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381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buNone/>
                      </a:pPr>
                      <a:r>
                        <a:rPr sz="1600" b="1" dirty="0" smtClean="0">
                          <a:solidFill>
                            <a:srgbClr val="FFFFFF"/>
                          </a:solidFill>
                          <a:latin typeface="Trebuchet MS" panose="020B0603020202020204" pitchFamily="34" charset="0"/>
                        </a:rPr>
                        <a:t>202</a:t>
                      </a:r>
                      <a:r>
                        <a:rPr lang="ru-RU" sz="1600" b="1" dirty="0" smtClean="0">
                          <a:solidFill>
                            <a:srgbClr val="FFFFFF"/>
                          </a:solidFill>
                          <a:latin typeface="Trebuchet MS" panose="020B0603020202020204" pitchFamily="34" charset="0"/>
                        </a:rPr>
                        <a:t>6</a:t>
                      </a:r>
                      <a:r>
                        <a:rPr sz="1600" b="1" dirty="0" err="1" smtClean="0">
                          <a:solidFill>
                            <a:srgbClr val="FFFFFF"/>
                          </a:solidFill>
                          <a:latin typeface="Trebuchet MS" panose="020B0603020202020204" pitchFamily="34" charset="0"/>
                        </a:rPr>
                        <a:t>год</a:t>
                      </a:r>
                      <a:r>
                        <a:rPr sz="1600" b="1" dirty="0" smtClean="0">
                          <a:solidFill>
                            <a:srgbClr val="FFFFFF"/>
                          </a:solidFill>
                          <a:latin typeface="Trebuchet MS" panose="020B0603020202020204" pitchFamily="34" charset="0"/>
                        </a:rPr>
                        <a:t> </a:t>
                      </a:r>
                      <a:endParaRPr lang="ru-RU" altLang="en-US" sz="1600" b="1" dirty="0">
                        <a:solidFill>
                          <a:srgbClr val="FFFFFF"/>
                        </a:solidFill>
                        <a:latin typeface="Trebuchet MS" panose="020B0603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381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buNone/>
                      </a:pPr>
                      <a:r>
                        <a:rPr lang="ru-RU" sz="1600" b="1" dirty="0" smtClean="0">
                          <a:solidFill>
                            <a:srgbClr val="FFFFFF"/>
                          </a:solidFill>
                          <a:latin typeface="Trebuchet MS" panose="020B0603020202020204" pitchFamily="34" charset="0"/>
                        </a:rPr>
                        <a:t>2027</a:t>
                      </a:r>
                      <a:r>
                        <a:rPr sz="1600" b="1" dirty="0" err="1" smtClean="0">
                          <a:solidFill>
                            <a:srgbClr val="FFFFFF"/>
                          </a:solidFill>
                          <a:latin typeface="Trebuchet MS" panose="020B0603020202020204" pitchFamily="34" charset="0"/>
                        </a:rPr>
                        <a:t>год</a:t>
                      </a:r>
                      <a:endParaRPr lang="ru-RU" altLang="en-US" sz="1600" b="1" dirty="0">
                        <a:solidFill>
                          <a:srgbClr val="FFFFFF"/>
                        </a:solidFill>
                        <a:latin typeface="Trebuchet MS" panose="020B0603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381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buNone/>
                      </a:pPr>
                      <a:r>
                        <a:rPr sz="1600" b="1" dirty="0" smtClean="0">
                          <a:solidFill>
                            <a:srgbClr val="FFFFFF"/>
                          </a:solidFill>
                          <a:latin typeface="Trebuchet MS" panose="020B0603020202020204" pitchFamily="34" charset="0"/>
                        </a:rPr>
                        <a:t>202</a:t>
                      </a:r>
                      <a:r>
                        <a:rPr lang="ru-RU" sz="1600" b="1" dirty="0" smtClean="0">
                          <a:solidFill>
                            <a:srgbClr val="FFFFFF"/>
                          </a:solidFill>
                          <a:latin typeface="Trebuchet MS" panose="020B0603020202020204" pitchFamily="34" charset="0"/>
                        </a:rPr>
                        <a:t>8</a:t>
                      </a:r>
                      <a:r>
                        <a:rPr sz="1600" b="1" dirty="0" smtClean="0">
                          <a:solidFill>
                            <a:srgbClr val="FFFFFF"/>
                          </a:solidFill>
                          <a:latin typeface="Trebuchet MS" panose="020B0603020202020204" pitchFamily="34" charset="0"/>
                        </a:rPr>
                        <a:t> </a:t>
                      </a:r>
                      <a:r>
                        <a:rPr sz="1600" b="1" dirty="0">
                          <a:solidFill>
                            <a:srgbClr val="FFFFFF"/>
                          </a:solidFill>
                          <a:latin typeface="Trebuchet MS" panose="020B0603020202020204" pitchFamily="34" charset="0"/>
                        </a:rPr>
                        <a:t>год</a:t>
                      </a:r>
                      <a:endParaRPr lang="ru-RU" altLang="en-US" sz="1600" b="1" dirty="0">
                        <a:solidFill>
                          <a:srgbClr val="FFFFFF"/>
                        </a:solidFill>
                        <a:latin typeface="Trebuchet MS" panose="020B0603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381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579437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buNone/>
                      </a:pPr>
                      <a:r>
                        <a:rPr sz="1600" b="1" dirty="0">
                          <a:solidFill>
                            <a:srgbClr val="7030A0"/>
                          </a:solidFill>
                          <a:latin typeface="Trebuchet MS" panose="020B0603020202020204" pitchFamily="34" charset="0"/>
                        </a:rPr>
                        <a:t>Всего доходов:</a:t>
                      </a:r>
                      <a:endParaRPr lang="ru-RU" altLang="en-US" sz="1600" b="1" dirty="0">
                        <a:solidFill>
                          <a:srgbClr val="7030A0"/>
                        </a:solidFill>
                        <a:latin typeface="Trebuchet MS" panose="020B0603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381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buNone/>
                      </a:pPr>
                      <a:r>
                        <a:rPr lang="ru-RU" sz="1600" b="1" dirty="0" smtClean="0">
                          <a:solidFill>
                            <a:srgbClr val="7030A0"/>
                          </a:solidFill>
                          <a:latin typeface="Trebuchet MS" panose="020B0603020202020204" pitchFamily="34" charset="0"/>
                        </a:rPr>
                        <a:t>15 224,0</a:t>
                      </a:r>
                      <a:endParaRPr lang="ru-RU" altLang="en-US" sz="1600" b="1" dirty="0">
                        <a:solidFill>
                          <a:srgbClr val="7030A0"/>
                        </a:solidFill>
                        <a:latin typeface="Trebuchet MS" panose="020B0603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381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buNone/>
                      </a:pPr>
                      <a:r>
                        <a:rPr lang="ru-RU" sz="1600" b="1" dirty="0" smtClean="0">
                          <a:solidFill>
                            <a:srgbClr val="7030A0"/>
                          </a:solidFill>
                          <a:latin typeface="Trebuchet MS" panose="020B0603020202020204" pitchFamily="34" charset="0"/>
                        </a:rPr>
                        <a:t>12 034,3</a:t>
                      </a:r>
                      <a:endParaRPr lang="ru-RU" altLang="en-US" sz="1600" b="1" dirty="0">
                        <a:solidFill>
                          <a:srgbClr val="7030A0"/>
                        </a:solidFill>
                        <a:latin typeface="Trebuchet MS" panose="020B0603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381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buNone/>
                      </a:pPr>
                      <a:r>
                        <a:rPr lang="ru-RU" sz="1600" b="1" dirty="0" smtClean="0">
                          <a:solidFill>
                            <a:srgbClr val="7030A0"/>
                          </a:solidFill>
                          <a:latin typeface="Trebuchet MS" panose="020B0603020202020204" pitchFamily="34" charset="0"/>
                        </a:rPr>
                        <a:t>11 603,7</a:t>
                      </a:r>
                      <a:endParaRPr lang="ru-RU" altLang="en-US" sz="1600" b="1" dirty="0">
                        <a:solidFill>
                          <a:srgbClr val="7030A0"/>
                        </a:solidFill>
                        <a:latin typeface="Trebuchet MS" panose="020B0603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381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334963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buNone/>
                      </a:pPr>
                      <a:r>
                        <a:rPr sz="1600" b="1" dirty="0">
                          <a:solidFill>
                            <a:srgbClr val="7030A0"/>
                          </a:solidFill>
                          <a:latin typeface="Trebuchet MS" panose="020B0603020202020204" pitchFamily="34" charset="0"/>
                        </a:rPr>
                        <a:t>Налоговые доходы, всего</a:t>
                      </a:r>
                      <a:endParaRPr lang="ru-RU" altLang="en-US" sz="1600" dirty="0">
                        <a:solidFill>
                          <a:srgbClr val="7030A0"/>
                        </a:solidFill>
                        <a:latin typeface="Trebuchet MS" panose="020B0603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buNone/>
                      </a:pPr>
                      <a:r>
                        <a:rPr lang="ru-RU" sz="1600" b="1" dirty="0" smtClean="0">
                          <a:solidFill>
                            <a:srgbClr val="7030A0"/>
                          </a:solidFill>
                          <a:latin typeface="Trebuchet MS" panose="020B0603020202020204" pitchFamily="34" charset="0"/>
                        </a:rPr>
                        <a:t>5 425,5</a:t>
                      </a:r>
                      <a:endParaRPr lang="ru-RU" altLang="en-US" sz="1600" b="1" dirty="0">
                        <a:solidFill>
                          <a:srgbClr val="7030A0"/>
                        </a:solidFill>
                        <a:latin typeface="Trebuchet MS" panose="020B0603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buNone/>
                      </a:pPr>
                      <a:r>
                        <a:rPr lang="ru-RU" sz="1600" b="1" dirty="0" smtClean="0">
                          <a:solidFill>
                            <a:srgbClr val="7030A0"/>
                          </a:solidFill>
                          <a:latin typeface="Trebuchet MS" panose="020B0603020202020204" pitchFamily="34" charset="0"/>
                        </a:rPr>
                        <a:t>5 535,6</a:t>
                      </a:r>
                      <a:endParaRPr lang="ru-RU" altLang="en-US" sz="1600" b="1" dirty="0">
                        <a:solidFill>
                          <a:srgbClr val="7030A0"/>
                        </a:solidFill>
                        <a:latin typeface="Trebuchet MS" panose="020B0603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buNone/>
                      </a:pPr>
                      <a:r>
                        <a:rPr lang="ru-RU" altLang="en-US" sz="1600" b="1" dirty="0" smtClean="0">
                          <a:solidFill>
                            <a:srgbClr val="7030A0"/>
                          </a:solidFill>
                          <a:latin typeface="Trebuchet MS" panose="020B0603020202020204" pitchFamily="34" charset="0"/>
                        </a:rPr>
                        <a:t>5 625,1</a:t>
                      </a:r>
                      <a:endParaRPr lang="ru-RU" altLang="en-US" sz="1600" b="1" dirty="0">
                        <a:solidFill>
                          <a:srgbClr val="7030A0"/>
                        </a:solidFill>
                        <a:latin typeface="Trebuchet MS" panose="020B0603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361950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buNone/>
                      </a:pPr>
                      <a:r>
                        <a:rPr sz="1600" dirty="0">
                          <a:solidFill>
                            <a:srgbClr val="7030A0"/>
                          </a:solidFill>
                          <a:latin typeface="Trebuchet MS" panose="020B0603020202020204" pitchFamily="34" charset="0"/>
                        </a:rPr>
                        <a:t>В том числе:</a:t>
                      </a:r>
                      <a:endParaRPr lang="ru-RU" altLang="en-US" sz="1600" dirty="0">
                        <a:solidFill>
                          <a:srgbClr val="7030A0"/>
                        </a:solidFill>
                        <a:latin typeface="Trebuchet MS" panose="020B0603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buNone/>
                      </a:pPr>
                      <a:endParaRPr lang="ru-RU" altLang="en-US" sz="1600" dirty="0">
                        <a:solidFill>
                          <a:srgbClr val="7030A0"/>
                        </a:solidFill>
                        <a:latin typeface="Trebuchet MS" panose="020B0603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buNone/>
                      </a:pPr>
                      <a:endParaRPr lang="ru-RU" altLang="en-US" sz="1600" dirty="0">
                        <a:solidFill>
                          <a:srgbClr val="7030A0"/>
                        </a:solidFill>
                        <a:latin typeface="Trebuchet MS" panose="020B0603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buNone/>
                      </a:pPr>
                      <a:endParaRPr lang="ru-RU" altLang="en-US" sz="1600" dirty="0">
                        <a:solidFill>
                          <a:srgbClr val="7030A0"/>
                        </a:solidFill>
                        <a:latin typeface="Trebuchet MS" panose="020B0603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403930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buNone/>
                      </a:pPr>
                      <a:r>
                        <a:rPr sz="1600" dirty="0">
                          <a:solidFill>
                            <a:srgbClr val="7030A0"/>
                          </a:solidFill>
                          <a:latin typeface="Trebuchet MS" panose="020B0603020202020204" pitchFamily="34" charset="0"/>
                        </a:rPr>
                        <a:t>Налог на доходы физических лиц</a:t>
                      </a:r>
                      <a:endParaRPr lang="ru-RU" altLang="en-US" sz="1600" dirty="0">
                        <a:solidFill>
                          <a:srgbClr val="7030A0"/>
                        </a:solidFill>
                        <a:latin typeface="Trebuchet MS" panose="020B0603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buNone/>
                      </a:pPr>
                      <a:r>
                        <a:rPr lang="ru-RU" sz="1600" dirty="0" smtClean="0">
                          <a:solidFill>
                            <a:srgbClr val="7030A0"/>
                          </a:solidFill>
                          <a:latin typeface="Trebuchet MS" panose="020B0603020202020204" pitchFamily="34" charset="0"/>
                        </a:rPr>
                        <a:t>1280,0</a:t>
                      </a:r>
                      <a:endParaRPr lang="ru-RU" altLang="en-US" sz="1600" dirty="0">
                        <a:solidFill>
                          <a:srgbClr val="7030A0"/>
                        </a:solidFill>
                        <a:latin typeface="Trebuchet MS" panose="020B0603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buNone/>
                      </a:pPr>
                      <a:r>
                        <a:rPr lang="ru-RU" altLang="en-US" sz="1600" dirty="0">
                          <a:solidFill>
                            <a:srgbClr val="7030A0"/>
                          </a:solidFill>
                          <a:latin typeface="Trebuchet MS" panose="020B0603020202020204" pitchFamily="34" charset="0"/>
                        </a:rPr>
                        <a:t>1 370,0</a:t>
                      </a:r>
                      <a:endParaRPr lang="ru-RU" altLang="en-US" sz="1600" dirty="0">
                        <a:solidFill>
                          <a:srgbClr val="7030A0"/>
                        </a:solidFill>
                        <a:latin typeface="Trebuchet MS" panose="020B0603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buNone/>
                      </a:pPr>
                      <a:r>
                        <a:rPr lang="ru-RU" altLang="en-US" sz="1600" dirty="0" smtClean="0">
                          <a:solidFill>
                            <a:srgbClr val="7030A0"/>
                          </a:solidFill>
                          <a:latin typeface="Trebuchet MS" panose="020B0603020202020204" pitchFamily="34" charset="0"/>
                        </a:rPr>
                        <a:t>1 438,5</a:t>
                      </a:r>
                      <a:endParaRPr lang="ru-RU" altLang="en-US" sz="1600" dirty="0">
                        <a:solidFill>
                          <a:srgbClr val="7030A0"/>
                        </a:solidFill>
                        <a:latin typeface="Trebuchet MS" panose="020B0603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336550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buNone/>
                      </a:pPr>
                      <a:r>
                        <a:rPr sz="1600" dirty="0">
                          <a:solidFill>
                            <a:srgbClr val="7030A0"/>
                          </a:solidFill>
                          <a:latin typeface="Trebuchet MS" panose="020B0603020202020204" pitchFamily="34" charset="0"/>
                        </a:rPr>
                        <a:t>Единый сельскохозяйственный налог</a:t>
                      </a:r>
                      <a:endParaRPr lang="ru-RU" altLang="en-US" sz="1600" dirty="0">
                        <a:solidFill>
                          <a:srgbClr val="7030A0"/>
                        </a:solidFill>
                        <a:latin typeface="Trebuchet MS" panose="020B0603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buNone/>
                      </a:pPr>
                      <a:r>
                        <a:rPr lang="ru-RU" altLang="en-US" sz="1600" dirty="0" smtClean="0">
                          <a:solidFill>
                            <a:srgbClr val="7030A0"/>
                          </a:solidFill>
                          <a:latin typeface="Trebuchet MS" panose="020B0603020202020204" pitchFamily="34" charset="0"/>
                        </a:rPr>
                        <a:t>504,4</a:t>
                      </a:r>
                      <a:endParaRPr lang="ru-RU" altLang="en-US" sz="1600" dirty="0">
                        <a:solidFill>
                          <a:srgbClr val="7030A0"/>
                        </a:solidFill>
                        <a:latin typeface="Trebuchet MS" panose="020B0603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buNone/>
                      </a:pPr>
                      <a:r>
                        <a:rPr lang="ru-RU" altLang="en-US" sz="1600" dirty="0" smtClean="0">
                          <a:solidFill>
                            <a:srgbClr val="7030A0"/>
                          </a:solidFill>
                          <a:latin typeface="Trebuchet MS" panose="020B0603020202020204" pitchFamily="34" charset="0"/>
                        </a:rPr>
                        <a:t>524,5</a:t>
                      </a:r>
                      <a:endParaRPr lang="ru-RU" altLang="en-US" sz="1600" dirty="0">
                        <a:solidFill>
                          <a:srgbClr val="7030A0"/>
                        </a:solidFill>
                        <a:latin typeface="Trebuchet MS" panose="020B0603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buNone/>
                      </a:pPr>
                      <a:r>
                        <a:rPr lang="ru-RU" altLang="en-US" sz="1600" dirty="0" smtClean="0">
                          <a:solidFill>
                            <a:srgbClr val="7030A0"/>
                          </a:solidFill>
                          <a:latin typeface="Trebuchet MS" panose="020B0603020202020204" pitchFamily="34" charset="0"/>
                        </a:rPr>
                        <a:t>545,5</a:t>
                      </a:r>
                      <a:endParaRPr lang="ru-RU" altLang="en-US" sz="1600" dirty="0">
                        <a:solidFill>
                          <a:srgbClr val="7030A0"/>
                        </a:solidFill>
                        <a:latin typeface="Trebuchet MS" panose="020B0603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334963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buNone/>
                      </a:pPr>
                      <a:r>
                        <a:rPr sz="1600" dirty="0">
                          <a:solidFill>
                            <a:srgbClr val="7030A0"/>
                          </a:solidFill>
                          <a:latin typeface="Trebuchet MS" panose="020B0603020202020204" pitchFamily="34" charset="0"/>
                        </a:rPr>
                        <a:t>Налог на имущество физических лиц</a:t>
                      </a:r>
                      <a:endParaRPr lang="ru-RU" altLang="en-US" sz="1600" dirty="0">
                        <a:solidFill>
                          <a:srgbClr val="7030A0"/>
                        </a:solidFill>
                        <a:latin typeface="Trebuchet MS" panose="020B0603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buNone/>
                      </a:pPr>
                      <a:r>
                        <a:rPr sz="1600" dirty="0" smtClean="0">
                          <a:solidFill>
                            <a:srgbClr val="7030A0"/>
                          </a:solidFill>
                          <a:latin typeface="Trebuchet MS" panose="020B0603020202020204" pitchFamily="34" charset="0"/>
                        </a:rPr>
                        <a:t>2</a:t>
                      </a:r>
                      <a:r>
                        <a:rPr lang="ru-RU" sz="1600" dirty="0" smtClean="0">
                          <a:solidFill>
                            <a:srgbClr val="7030A0"/>
                          </a:solidFill>
                          <a:latin typeface="Trebuchet MS" panose="020B0603020202020204" pitchFamily="34" charset="0"/>
                        </a:rPr>
                        <a:t>12,3</a:t>
                      </a:r>
                      <a:endParaRPr lang="ru-RU" altLang="en-US" sz="1600" dirty="0">
                        <a:solidFill>
                          <a:srgbClr val="7030A0"/>
                        </a:solidFill>
                        <a:latin typeface="Trebuchet MS" panose="020B0603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buNone/>
                      </a:pPr>
                      <a:r>
                        <a:rPr sz="1600" dirty="0" smtClean="0">
                          <a:solidFill>
                            <a:srgbClr val="7030A0"/>
                          </a:solidFill>
                          <a:latin typeface="Trebuchet MS" panose="020B0603020202020204" pitchFamily="34" charset="0"/>
                        </a:rPr>
                        <a:t>2</a:t>
                      </a:r>
                      <a:r>
                        <a:rPr lang="ru-RU" sz="1600" dirty="0" smtClean="0">
                          <a:solidFill>
                            <a:srgbClr val="7030A0"/>
                          </a:solidFill>
                          <a:latin typeface="Trebuchet MS" panose="020B0603020202020204" pitchFamily="34" charset="0"/>
                        </a:rPr>
                        <a:t>12,3</a:t>
                      </a:r>
                      <a:endParaRPr lang="ru-RU" altLang="en-US" sz="1600" dirty="0">
                        <a:solidFill>
                          <a:srgbClr val="7030A0"/>
                        </a:solidFill>
                        <a:latin typeface="Trebuchet MS" panose="020B0603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buNone/>
                      </a:pPr>
                      <a:r>
                        <a:rPr sz="1600" dirty="0" smtClean="0">
                          <a:solidFill>
                            <a:srgbClr val="7030A0"/>
                          </a:solidFill>
                          <a:latin typeface="Trebuchet MS" panose="020B0603020202020204" pitchFamily="34" charset="0"/>
                        </a:rPr>
                        <a:t>2</a:t>
                      </a:r>
                      <a:r>
                        <a:rPr lang="ru-RU" sz="1600" dirty="0" smtClean="0">
                          <a:solidFill>
                            <a:srgbClr val="7030A0"/>
                          </a:solidFill>
                          <a:latin typeface="Trebuchet MS" panose="020B0603020202020204" pitchFamily="34" charset="0"/>
                        </a:rPr>
                        <a:t>12,3</a:t>
                      </a:r>
                      <a:endParaRPr lang="ru-RU" altLang="en-US" sz="1600" dirty="0">
                        <a:solidFill>
                          <a:srgbClr val="7030A0"/>
                        </a:solidFill>
                        <a:latin typeface="Trebuchet MS" panose="020B0603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344805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buNone/>
                      </a:pPr>
                      <a:r>
                        <a:rPr sz="1600" dirty="0">
                          <a:solidFill>
                            <a:srgbClr val="7030A0"/>
                          </a:solidFill>
                          <a:latin typeface="Trebuchet MS" panose="020B0603020202020204" pitchFamily="34" charset="0"/>
                        </a:rPr>
                        <a:t>Земельный налог с организаций </a:t>
                      </a:r>
                      <a:endParaRPr lang="ru-RU" altLang="en-US" sz="1600" dirty="0">
                        <a:solidFill>
                          <a:srgbClr val="7030A0"/>
                        </a:solidFill>
                        <a:latin typeface="Trebuchet MS" panose="020B0603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buNone/>
                      </a:pPr>
                      <a:r>
                        <a:rPr lang="ru-RU" altLang="en-US" sz="1600" dirty="0">
                          <a:solidFill>
                            <a:srgbClr val="7030A0"/>
                          </a:solidFill>
                          <a:latin typeface="Trebuchet MS" panose="020B0603020202020204" pitchFamily="34" charset="0"/>
                        </a:rPr>
                        <a:t>1 556,5</a:t>
                      </a:r>
                      <a:endParaRPr lang="ru-RU" altLang="en-US" sz="1600" dirty="0">
                        <a:solidFill>
                          <a:srgbClr val="7030A0"/>
                        </a:solidFill>
                        <a:latin typeface="Trebuchet MS" panose="020B0603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buNone/>
                      </a:pPr>
                      <a:r>
                        <a:rPr lang="ru-RU" altLang="en-US" sz="1600" dirty="0">
                          <a:solidFill>
                            <a:srgbClr val="7030A0"/>
                          </a:solidFill>
                          <a:latin typeface="Trebuchet MS" panose="020B0603020202020204" pitchFamily="34" charset="0"/>
                        </a:rPr>
                        <a:t>1 556,5</a:t>
                      </a:r>
                      <a:endParaRPr lang="ru-RU" altLang="en-US" sz="1600" dirty="0">
                        <a:solidFill>
                          <a:srgbClr val="7030A0"/>
                        </a:solidFill>
                        <a:latin typeface="Trebuchet MS" panose="020B0603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buNone/>
                      </a:pPr>
                      <a:r>
                        <a:rPr lang="ru-RU" altLang="en-US" sz="1600" dirty="0">
                          <a:solidFill>
                            <a:srgbClr val="7030A0"/>
                          </a:solidFill>
                          <a:latin typeface="Trebuchet MS" panose="020B0603020202020204" pitchFamily="34" charset="0"/>
                        </a:rPr>
                        <a:t>1 556,5</a:t>
                      </a:r>
                      <a:endParaRPr lang="ru-RU" altLang="en-US" sz="1600" dirty="0">
                        <a:solidFill>
                          <a:srgbClr val="7030A0"/>
                        </a:solidFill>
                        <a:latin typeface="Trebuchet MS" panose="020B0603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334963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buNone/>
                      </a:pPr>
                      <a:r>
                        <a:rPr sz="1600" dirty="0">
                          <a:solidFill>
                            <a:srgbClr val="7030A0"/>
                          </a:solidFill>
                          <a:latin typeface="Trebuchet MS" panose="020B0603020202020204" pitchFamily="34" charset="0"/>
                        </a:rPr>
                        <a:t>Земельный налог  с физических лиц</a:t>
                      </a:r>
                      <a:endParaRPr lang="ru-RU" altLang="en-US" sz="1600" dirty="0">
                        <a:solidFill>
                          <a:srgbClr val="7030A0"/>
                        </a:solidFill>
                        <a:latin typeface="Trebuchet MS" panose="020B0603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buNone/>
                      </a:pPr>
                      <a:r>
                        <a:rPr lang="ru-RU" altLang="en-US" sz="1600" dirty="0" smtClean="0">
                          <a:solidFill>
                            <a:srgbClr val="7030A0"/>
                          </a:solidFill>
                          <a:latin typeface="Trebuchet MS" panose="020B0603020202020204" pitchFamily="34" charset="0"/>
                        </a:rPr>
                        <a:t>1 872,3</a:t>
                      </a:r>
                      <a:endParaRPr lang="ru-RU" altLang="en-US" sz="1600" dirty="0">
                        <a:solidFill>
                          <a:srgbClr val="7030A0"/>
                        </a:solidFill>
                        <a:latin typeface="Trebuchet MS" panose="020B0603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buNone/>
                      </a:pPr>
                      <a:r>
                        <a:rPr lang="ru-RU" altLang="en-US" sz="1600" dirty="0" smtClean="0">
                          <a:solidFill>
                            <a:srgbClr val="7030A0"/>
                          </a:solidFill>
                          <a:latin typeface="Trebuchet MS" panose="020B0603020202020204" pitchFamily="34" charset="0"/>
                        </a:rPr>
                        <a:t>1 872,3</a:t>
                      </a:r>
                      <a:endParaRPr lang="ru-RU" altLang="en-US" sz="1600" dirty="0">
                        <a:solidFill>
                          <a:srgbClr val="7030A0"/>
                        </a:solidFill>
                        <a:latin typeface="Trebuchet MS" panose="020B0603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buNone/>
                      </a:pPr>
                      <a:r>
                        <a:rPr lang="ru-RU" altLang="en-US" sz="1600" dirty="0" smtClean="0">
                          <a:solidFill>
                            <a:srgbClr val="7030A0"/>
                          </a:solidFill>
                          <a:latin typeface="Trebuchet MS" panose="020B0603020202020204" pitchFamily="34" charset="0"/>
                        </a:rPr>
                        <a:t>1 872,3</a:t>
                      </a:r>
                      <a:endParaRPr lang="ru-RU" altLang="en-US" sz="1600" dirty="0">
                        <a:solidFill>
                          <a:srgbClr val="7030A0"/>
                        </a:solidFill>
                        <a:latin typeface="Trebuchet MS" panose="020B0603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581025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buNone/>
                      </a:pPr>
                      <a:r>
                        <a:rPr sz="1600" b="1" dirty="0">
                          <a:solidFill>
                            <a:srgbClr val="7030A0"/>
                          </a:solidFill>
                          <a:latin typeface="Trebuchet MS" panose="020B0603020202020204" pitchFamily="34" charset="0"/>
                        </a:rPr>
                        <a:t>Неналоговые доходы, всего</a:t>
                      </a:r>
                      <a:endParaRPr lang="ru-RU" altLang="en-US" sz="1600" b="1" dirty="0">
                        <a:solidFill>
                          <a:srgbClr val="7030A0"/>
                        </a:solidFill>
                        <a:latin typeface="Trebuchet MS" panose="020B0603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buNone/>
                      </a:pPr>
                      <a:r>
                        <a:rPr lang="ru-RU" sz="1600" b="1" dirty="0" smtClean="0">
                          <a:solidFill>
                            <a:srgbClr val="7030A0"/>
                          </a:solidFill>
                          <a:latin typeface="Trebuchet MS" panose="020B0603020202020204" pitchFamily="34" charset="0"/>
                        </a:rPr>
                        <a:t>8,9</a:t>
                      </a:r>
                      <a:endParaRPr lang="ru-RU" altLang="en-US" sz="1600" b="1" dirty="0">
                        <a:solidFill>
                          <a:srgbClr val="7030A0"/>
                        </a:solidFill>
                        <a:latin typeface="Trebuchet MS" panose="020B0603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buNone/>
                      </a:pPr>
                      <a:r>
                        <a:rPr lang="ru-RU" altLang="en-US" sz="1600" b="1" dirty="0">
                          <a:solidFill>
                            <a:srgbClr val="7030A0"/>
                          </a:solidFill>
                          <a:latin typeface="Trebuchet MS" panose="020B0603020202020204" pitchFamily="34" charset="0"/>
                        </a:rPr>
                        <a:t>9,3</a:t>
                      </a:r>
                      <a:endParaRPr lang="ru-RU" altLang="en-US" sz="1600" b="1" dirty="0">
                        <a:solidFill>
                          <a:srgbClr val="7030A0"/>
                        </a:solidFill>
                        <a:latin typeface="Trebuchet MS" panose="020B0603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buNone/>
                      </a:pPr>
                      <a:r>
                        <a:rPr lang="ru-RU" altLang="en-US" sz="1600" b="1" dirty="0">
                          <a:solidFill>
                            <a:srgbClr val="7030A0"/>
                          </a:solidFill>
                          <a:latin typeface="Trebuchet MS" panose="020B0603020202020204" pitchFamily="34" charset="0"/>
                        </a:rPr>
                        <a:t>9,6</a:t>
                      </a:r>
                      <a:endParaRPr lang="ru-RU" altLang="en-US" sz="1600" b="1" dirty="0">
                        <a:solidFill>
                          <a:srgbClr val="7030A0"/>
                        </a:solidFill>
                        <a:latin typeface="Trebuchet MS" panose="020B0603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336550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buNone/>
                      </a:pPr>
                      <a:r>
                        <a:rPr sz="1600" b="1" dirty="0">
                          <a:solidFill>
                            <a:srgbClr val="7030A0"/>
                          </a:solidFill>
                          <a:latin typeface="Trebuchet MS" panose="020B0603020202020204" pitchFamily="34" charset="0"/>
                        </a:rPr>
                        <a:t>Безвозмездные поступления, всего</a:t>
                      </a:r>
                      <a:endParaRPr lang="ru-RU" altLang="en-US" sz="1600" dirty="0">
                        <a:solidFill>
                          <a:srgbClr val="7030A0"/>
                        </a:solidFill>
                        <a:latin typeface="Trebuchet MS" panose="020B0603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buNone/>
                      </a:pPr>
                      <a:r>
                        <a:rPr lang="ru-RU" altLang="en-US" sz="1600" b="1" dirty="0" smtClean="0">
                          <a:solidFill>
                            <a:srgbClr val="7030A0"/>
                          </a:solidFill>
                          <a:latin typeface="Trebuchet MS" panose="020B0603020202020204" pitchFamily="34" charset="0"/>
                        </a:rPr>
                        <a:t>9 789,6</a:t>
                      </a:r>
                      <a:endParaRPr lang="ru-RU" altLang="en-US" sz="1600" b="1" dirty="0">
                        <a:solidFill>
                          <a:srgbClr val="7030A0"/>
                        </a:solidFill>
                        <a:latin typeface="Trebuchet MS" panose="020B0603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buNone/>
                      </a:pPr>
                      <a:r>
                        <a:rPr lang="ru-RU" altLang="en-US" sz="1600" b="1" dirty="0" smtClean="0">
                          <a:solidFill>
                            <a:srgbClr val="7030A0"/>
                          </a:solidFill>
                          <a:latin typeface="Trebuchet MS" panose="020B0603020202020204" pitchFamily="34" charset="0"/>
                        </a:rPr>
                        <a:t>6 489,4</a:t>
                      </a:r>
                      <a:endParaRPr lang="ru-RU" altLang="en-US" sz="1600" b="1" dirty="0">
                        <a:solidFill>
                          <a:srgbClr val="7030A0"/>
                        </a:solidFill>
                        <a:latin typeface="Trebuchet MS" panose="020B0603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buNone/>
                      </a:pPr>
                      <a:r>
                        <a:rPr lang="ru-RU" altLang="en-US" sz="1600" b="1" dirty="0" smtClean="0">
                          <a:solidFill>
                            <a:srgbClr val="7030A0"/>
                          </a:solidFill>
                          <a:latin typeface="Trebuchet MS" panose="020B0603020202020204" pitchFamily="34" charset="0"/>
                        </a:rPr>
                        <a:t>5 969,0</a:t>
                      </a:r>
                      <a:endParaRPr lang="ru-RU" altLang="en-US" sz="1600" b="1" dirty="0">
                        <a:solidFill>
                          <a:srgbClr val="7030A0"/>
                        </a:solidFill>
                        <a:latin typeface="Trebuchet MS" panose="020B0603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334962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buNone/>
                      </a:pPr>
                      <a:r>
                        <a:rPr sz="1600" dirty="0" err="1" smtClean="0">
                          <a:solidFill>
                            <a:srgbClr val="7030A0"/>
                          </a:solidFill>
                          <a:latin typeface="Trebuchet MS" panose="020B0603020202020204" pitchFamily="34" charset="0"/>
                        </a:rPr>
                        <a:t>Дотации</a:t>
                      </a:r>
                      <a:endParaRPr lang="ru-RU" altLang="en-US" sz="1600" dirty="0">
                        <a:solidFill>
                          <a:srgbClr val="7030A0"/>
                        </a:solidFill>
                        <a:latin typeface="Trebuchet MS" panose="020B0603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buNone/>
                      </a:pPr>
                      <a:r>
                        <a:rPr lang="ru-RU" altLang="en-US" sz="1600" dirty="0" smtClean="0">
                          <a:solidFill>
                            <a:srgbClr val="7030A0"/>
                          </a:solidFill>
                          <a:latin typeface="Trebuchet MS" panose="020B0603020202020204" pitchFamily="34" charset="0"/>
                        </a:rPr>
                        <a:t>9 590,7</a:t>
                      </a:r>
                      <a:endParaRPr lang="ru-RU" altLang="en-US" sz="1600" dirty="0">
                        <a:solidFill>
                          <a:srgbClr val="7030A0"/>
                        </a:solidFill>
                        <a:latin typeface="Trebuchet MS" panose="020B0603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buNone/>
                      </a:pPr>
                      <a:r>
                        <a:rPr lang="ru-RU" altLang="en-US" sz="1600" dirty="0" smtClean="0">
                          <a:solidFill>
                            <a:srgbClr val="7030A0"/>
                          </a:solidFill>
                          <a:latin typeface="Trebuchet MS" panose="020B0603020202020204" pitchFamily="34" charset="0"/>
                        </a:rPr>
                        <a:t>6 489,4</a:t>
                      </a:r>
                      <a:endParaRPr lang="ru-RU" altLang="en-US" sz="1600" dirty="0">
                        <a:solidFill>
                          <a:srgbClr val="7030A0"/>
                        </a:solidFill>
                        <a:latin typeface="Trebuchet MS" panose="020B0603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buNone/>
                      </a:pPr>
                      <a:r>
                        <a:rPr lang="ru-RU" altLang="en-US" sz="1600" dirty="0" smtClean="0">
                          <a:solidFill>
                            <a:srgbClr val="7030A0"/>
                          </a:solidFill>
                          <a:latin typeface="Trebuchet MS" panose="020B0603020202020204" pitchFamily="34" charset="0"/>
                        </a:rPr>
                        <a:t>5 756,1</a:t>
                      </a:r>
                      <a:endParaRPr lang="ru-RU" altLang="en-US" sz="1600" dirty="0">
                        <a:solidFill>
                          <a:srgbClr val="7030A0"/>
                        </a:solidFill>
                        <a:latin typeface="Trebuchet MS" panose="020B0603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334963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buNone/>
                      </a:pPr>
                      <a:r>
                        <a:rPr sz="1600" dirty="0">
                          <a:solidFill>
                            <a:srgbClr val="7030A0"/>
                          </a:solidFill>
                          <a:latin typeface="Trebuchet MS" panose="020B0603020202020204" pitchFamily="34" charset="0"/>
                        </a:rPr>
                        <a:t>Иные межбюджетные трансферты</a:t>
                      </a:r>
                      <a:endParaRPr lang="ru-RU" altLang="en-US" sz="1600" dirty="0">
                        <a:solidFill>
                          <a:srgbClr val="7030A0"/>
                        </a:solidFill>
                        <a:latin typeface="Trebuchet MS" panose="020B0603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buNone/>
                      </a:pPr>
                      <a:r>
                        <a:rPr sz="1600" dirty="0">
                          <a:solidFill>
                            <a:srgbClr val="7030A0"/>
                          </a:solidFill>
                          <a:latin typeface="Trebuchet MS" panose="020B0603020202020204" pitchFamily="34" charset="0"/>
                        </a:rPr>
                        <a:t>0,0</a:t>
                      </a:r>
                      <a:endParaRPr lang="ru-RU" altLang="en-US" sz="1600" dirty="0">
                        <a:solidFill>
                          <a:srgbClr val="7030A0"/>
                        </a:solidFill>
                        <a:latin typeface="Trebuchet MS" panose="020B0603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buNone/>
                      </a:pPr>
                      <a:r>
                        <a:rPr sz="1600" dirty="0">
                          <a:solidFill>
                            <a:srgbClr val="7030A0"/>
                          </a:solidFill>
                          <a:latin typeface="Trebuchet MS" panose="020B0603020202020204" pitchFamily="34" charset="0"/>
                        </a:rPr>
                        <a:t>0,0</a:t>
                      </a:r>
                      <a:endParaRPr lang="ru-RU" altLang="en-US" sz="1600" dirty="0">
                        <a:solidFill>
                          <a:srgbClr val="7030A0"/>
                        </a:solidFill>
                        <a:latin typeface="Trebuchet MS" panose="020B0603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buNone/>
                      </a:pPr>
                      <a:r>
                        <a:rPr sz="1600" dirty="0">
                          <a:solidFill>
                            <a:srgbClr val="7030A0"/>
                          </a:solidFill>
                          <a:latin typeface="Trebuchet MS" panose="020B0603020202020204" pitchFamily="34" charset="0"/>
                        </a:rPr>
                        <a:t>0,0</a:t>
                      </a:r>
                      <a:endParaRPr lang="ru-RU" altLang="en-US" sz="1600" dirty="0">
                        <a:solidFill>
                          <a:srgbClr val="7030A0"/>
                        </a:solidFill>
                        <a:latin typeface="Trebuchet MS" panose="020B0603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452437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buNone/>
                      </a:pPr>
                      <a:r>
                        <a:rPr sz="1600" dirty="0">
                          <a:solidFill>
                            <a:srgbClr val="7030A0"/>
                          </a:solidFill>
                          <a:latin typeface="Trebuchet MS" panose="020B0603020202020204" pitchFamily="34" charset="0"/>
                        </a:rPr>
                        <a:t>Субвенции бюджетам бюджетной системы РФ</a:t>
                      </a:r>
                      <a:endParaRPr lang="ru-RU" altLang="en-US" sz="1600" dirty="0">
                        <a:solidFill>
                          <a:srgbClr val="7030A0"/>
                        </a:solidFill>
                        <a:latin typeface="Trebuchet MS" panose="020B0603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buNone/>
                      </a:pPr>
                      <a:r>
                        <a:rPr lang="ru-RU" altLang="en-US" sz="1600" dirty="0" smtClean="0">
                          <a:solidFill>
                            <a:srgbClr val="7030A0"/>
                          </a:solidFill>
                          <a:latin typeface="Trebuchet MS" panose="020B0603020202020204" pitchFamily="34" charset="0"/>
                        </a:rPr>
                        <a:t>198,9</a:t>
                      </a:r>
                      <a:endParaRPr lang="ru-RU" altLang="en-US" sz="1600" dirty="0">
                        <a:solidFill>
                          <a:srgbClr val="7030A0"/>
                        </a:solidFill>
                        <a:latin typeface="Trebuchet MS" panose="020B0603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buNone/>
                      </a:pPr>
                      <a:r>
                        <a:rPr lang="ru-RU" altLang="en-US" sz="1600" dirty="0" smtClean="0">
                          <a:solidFill>
                            <a:srgbClr val="7030A0"/>
                          </a:solidFill>
                          <a:latin typeface="Trebuchet MS" panose="020B0603020202020204" pitchFamily="34" charset="0"/>
                        </a:rPr>
                        <a:t>205,3</a:t>
                      </a:r>
                      <a:endParaRPr lang="ru-RU" altLang="en-US" sz="1600" dirty="0">
                        <a:solidFill>
                          <a:srgbClr val="7030A0"/>
                        </a:solidFill>
                        <a:latin typeface="Trebuchet MS" panose="020B0603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buNone/>
                      </a:pPr>
                      <a:r>
                        <a:rPr lang="ru-RU" sz="1600" dirty="0">
                          <a:solidFill>
                            <a:srgbClr val="7030A0"/>
                          </a:solidFill>
                          <a:latin typeface="Trebuchet MS" panose="020B0603020202020204" pitchFamily="34" charset="0"/>
                        </a:rPr>
                        <a:t>212,9</a:t>
                      </a:r>
                      <a:endParaRPr lang="ru-RU" sz="1600" dirty="0">
                        <a:solidFill>
                          <a:srgbClr val="7030A0"/>
                        </a:solidFill>
                        <a:latin typeface="Trebuchet MS" panose="020B060302020202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</a:tbl>
          </a:graphicData>
        </a:graphic>
      </p:graphicFrame>
      <p:sp>
        <p:nvSpPr>
          <p:cNvPr id="11343" name="Rectangle 1"/>
          <p:cNvSpPr/>
          <p:nvPr/>
        </p:nvSpPr>
        <p:spPr>
          <a:xfrm>
            <a:off x="827088" y="123191"/>
            <a:ext cx="7632700" cy="829945"/>
          </a:xfrm>
          <a:prstGeom prst="rect">
            <a:avLst/>
          </a:prstGeom>
          <a:noFill/>
          <a:ln w="9525">
            <a:noFill/>
          </a:ln>
        </p:spPr>
        <p:txBody>
          <a:bodyPr anchor="ctr" anchorCtr="0">
            <a:spAutoFit/>
          </a:bodyPr>
          <a:lstStyle/>
          <a:p>
            <a:pPr algn="ctr" defTabSz="914400" eaLnBrk="0" hangingPunct="0">
              <a:tabLst>
                <a:tab pos="4840605" algn="ctr"/>
              </a:tabLst>
            </a:pPr>
            <a:r>
              <a:rPr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Объем поступлений доходов местного бюджета </a:t>
            </a:r>
            <a:r>
              <a:rPr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</a:t>
            </a:r>
            <a:r>
              <a:rPr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202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год</a:t>
            </a:r>
            <a:endParaRPr sz="11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defTabSz="914400" eaLnBrk="0" hangingPunct="0">
              <a:tabLst>
                <a:tab pos="4840605" algn="ctr"/>
              </a:tabLst>
            </a:pPr>
            <a:r>
              <a:rPr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на плановый </a:t>
            </a:r>
            <a:r>
              <a:rPr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период</a:t>
            </a:r>
            <a:r>
              <a:rPr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202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r>
              <a:rPr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202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  <a:r>
              <a:rPr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годов</a:t>
            </a:r>
            <a:endParaRPr sz="28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Rectangle 6"/>
          <p:cNvSpPr>
            <a:spLocks noGrp="1" noChangeArrowheads="1"/>
          </p:cNvSpPr>
          <p:nvPr>
            <p:ph type="title"/>
          </p:nvPr>
        </p:nvSpPr>
        <p:spPr>
          <a:xfrm>
            <a:off x="313003" y="298837"/>
            <a:ext cx="8467109" cy="556121"/>
          </a:xfrm>
          <a:solidFill>
            <a:srgbClr val="CCFFFF"/>
          </a:solidFill>
          <a:ln>
            <a:noFill/>
            <a:miter lim="800000"/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 vert="horz" lIns="91440" tIns="45720" rIns="91440" bIns="45720" rtlCol="0" anchor="t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>
                <a:schemeClr val="accent6">
                  <a:lumMod val="75000"/>
                </a:schemeClr>
              </a:buClr>
              <a:buSzPct val="128000"/>
              <a:buFont typeface="Georgia" panose="02040502050405020303" pitchFamily="18" charset="0"/>
              <a:buNone/>
              <a:defRPr/>
            </a:pPr>
            <a:r>
              <a:rPr kumimoji="0" lang="ru-RU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7030A0"/>
                </a:solidFill>
                <a:effectLst>
                  <a:reflection blurRad="6350" stA="55000" endA="300" endPos="45500" dir="5400000" sy="-100000" algn="bl" rotWithShape="0"/>
                </a:effectLst>
                <a:uLnTx/>
                <a:uFillTx/>
                <a:latin typeface="Times New Roman" panose="02020603050405020304" pitchFamily="18" charset="0"/>
                <a:ea typeface="+mj-ea"/>
                <a:cs typeface="+mj-cs"/>
              </a:rPr>
              <a:t>Классификация </a:t>
            </a:r>
            <a:r>
              <a:rPr kumimoji="0" lang="ru-RU" sz="24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>
                  <a:reflection blurRad="6350" stA="55000" endA="300" endPos="45500" dir="5400000" sy="-100000" algn="bl" rotWithShape="0"/>
                </a:effectLst>
                <a:uLnTx/>
                <a:uFillTx/>
                <a:latin typeface="Times New Roman" panose="02020603050405020304" pitchFamily="18" charset="0"/>
                <a:ea typeface="+mj-ea"/>
                <a:cs typeface="+mj-cs"/>
              </a:rPr>
              <a:t>расходов бюджета по разделам</a:t>
            </a:r>
            <a:endParaRPr kumimoji="0" lang="ru-RU" sz="2400" b="1" i="0" u="none" strike="noStrike" kern="1200" cap="none" spc="0" normalizeH="0" baseline="0" noProof="0" dirty="0">
              <a:ln>
                <a:noFill/>
              </a:ln>
              <a:solidFill>
                <a:srgbClr val="7030A0"/>
              </a:solidFill>
              <a:effectLst>
                <a:reflection blurRad="6350" stA="55000" endA="300" endPos="45500" dir="5400000" sy="-100000" algn="bl" rotWithShape="0"/>
              </a:effectLst>
              <a:uLnTx/>
              <a:uFillTx/>
              <a:latin typeface="Times New Roman" panose="02020603050405020304" pitchFamily="18" charset="0"/>
              <a:ea typeface="+mj-ea"/>
              <a:cs typeface="+mj-cs"/>
            </a:endParaRPr>
          </a:p>
        </p:txBody>
      </p:sp>
      <p:pic>
        <p:nvPicPr>
          <p:cNvPr id="12291" name="Picture 7" descr="Физ-ра"/>
          <p:cNvPicPr>
            <a:picLocks noChangeAspect="1"/>
          </p:cNvPicPr>
          <p:nvPr/>
        </p:nvPicPr>
        <p:blipFill>
          <a:blip r:embed="rId1" cstate="print"/>
          <a:stretch>
            <a:fillRect/>
          </a:stretch>
        </p:blipFill>
        <p:spPr>
          <a:xfrm>
            <a:off x="7092950" y="981075"/>
            <a:ext cx="717550" cy="496888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2292" name="Picture 9" descr="ЖКХ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492500" y="981075"/>
            <a:ext cx="719138" cy="503238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2293" name="Picture 12" descr="Культура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716463" y="981075"/>
            <a:ext cx="722312" cy="506413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2294" name="Picture 14" descr="нац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979613" y="981075"/>
            <a:ext cx="647700" cy="48895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2295" name="Picture 17" descr="Общегос-е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323850" y="981075"/>
            <a:ext cx="719138" cy="503238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2296" name="Picture 19" descr="Соц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6127750" y="981075"/>
            <a:ext cx="717550" cy="53657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2297" name="Line 20"/>
          <p:cNvSpPr/>
          <p:nvPr/>
        </p:nvSpPr>
        <p:spPr>
          <a:xfrm>
            <a:off x="1476375" y="1484313"/>
            <a:ext cx="0" cy="288925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12298" name="Text Box 21"/>
          <p:cNvSpPr txBox="1"/>
          <p:nvPr/>
        </p:nvSpPr>
        <p:spPr>
          <a:xfrm>
            <a:off x="107950" y="2349500"/>
            <a:ext cx="1079500" cy="554038"/>
          </a:xfrm>
          <a:prstGeom prst="rect">
            <a:avLst/>
          </a:prstGeom>
          <a:solidFill>
            <a:srgbClr val="DDDDDD"/>
          </a:solidFill>
          <a:ln w="2857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altLang="ru-RU" sz="1000" b="1" dirty="0">
                <a:latin typeface="Times New Roman" panose="02020603050405020304" pitchFamily="18" charset="0"/>
              </a:rPr>
              <a:t>Общегосударст-венные вопросы</a:t>
            </a:r>
            <a:endParaRPr lang="ru-RU" altLang="ru-RU" sz="1000" b="1" dirty="0">
              <a:latin typeface="Times New Roman" panose="02020603050405020304" pitchFamily="18" charset="0"/>
            </a:endParaRPr>
          </a:p>
        </p:txBody>
      </p:sp>
      <p:sp>
        <p:nvSpPr>
          <p:cNvPr id="12299" name="Text Box 26"/>
          <p:cNvSpPr txBox="1"/>
          <p:nvPr/>
        </p:nvSpPr>
        <p:spPr>
          <a:xfrm>
            <a:off x="1692275" y="2349500"/>
            <a:ext cx="1298575" cy="708025"/>
          </a:xfrm>
          <a:prstGeom prst="rect">
            <a:avLst/>
          </a:prstGeom>
          <a:solidFill>
            <a:srgbClr val="DDDDDD"/>
          </a:solidFill>
          <a:ln w="2857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altLang="ru-RU" sz="1000" b="1" dirty="0">
                <a:latin typeface="Times New Roman" panose="02020603050405020304" pitchFamily="18" charset="0"/>
              </a:rPr>
              <a:t>Национальная безопасность и правоохранительная деятельность</a:t>
            </a:r>
            <a:endParaRPr lang="ru-RU" altLang="ru-RU" sz="1000" b="1" dirty="0">
              <a:latin typeface="Times New Roman" panose="02020603050405020304" pitchFamily="18" charset="0"/>
            </a:endParaRPr>
          </a:p>
        </p:txBody>
      </p:sp>
      <p:sp>
        <p:nvSpPr>
          <p:cNvPr id="12300" name="Line 27"/>
          <p:cNvSpPr/>
          <p:nvPr/>
        </p:nvSpPr>
        <p:spPr>
          <a:xfrm>
            <a:off x="2339975" y="1484313"/>
            <a:ext cx="0" cy="865187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12301" name="Text Box 33"/>
          <p:cNvSpPr txBox="1"/>
          <p:nvPr/>
        </p:nvSpPr>
        <p:spPr>
          <a:xfrm>
            <a:off x="2881313" y="1773238"/>
            <a:ext cx="1077912" cy="577850"/>
          </a:xfrm>
          <a:prstGeom prst="rect">
            <a:avLst/>
          </a:prstGeom>
          <a:solidFill>
            <a:srgbClr val="DDDDDD"/>
          </a:solidFill>
          <a:ln w="2857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altLang="ru-RU" sz="1000" b="1" dirty="0">
                <a:latin typeface="Times New Roman" panose="02020603050405020304" pitchFamily="18" charset="0"/>
              </a:rPr>
              <a:t>Жилищно-коммунальное хозяйство</a:t>
            </a:r>
            <a:endParaRPr lang="ru-RU" altLang="ru-RU" sz="1000" b="1" dirty="0">
              <a:latin typeface="Times New Roman" panose="02020603050405020304" pitchFamily="18" charset="0"/>
            </a:endParaRPr>
          </a:p>
        </p:txBody>
      </p:sp>
      <p:sp>
        <p:nvSpPr>
          <p:cNvPr id="12302" name="Line 34"/>
          <p:cNvSpPr/>
          <p:nvPr/>
        </p:nvSpPr>
        <p:spPr>
          <a:xfrm>
            <a:off x="3708400" y="1484313"/>
            <a:ext cx="0" cy="303212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12303" name="Line 37"/>
          <p:cNvSpPr/>
          <p:nvPr/>
        </p:nvSpPr>
        <p:spPr>
          <a:xfrm>
            <a:off x="4068763" y="1484313"/>
            <a:ext cx="0" cy="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12304" name="Text Box 39"/>
          <p:cNvSpPr txBox="1"/>
          <p:nvPr/>
        </p:nvSpPr>
        <p:spPr>
          <a:xfrm>
            <a:off x="4992688" y="1773238"/>
            <a:ext cx="1308100" cy="415925"/>
          </a:xfrm>
          <a:prstGeom prst="rect">
            <a:avLst/>
          </a:prstGeom>
          <a:solidFill>
            <a:srgbClr val="DDDDDD"/>
          </a:solidFill>
          <a:ln w="2857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altLang="ru-RU" sz="1200" b="1" dirty="0">
                <a:latin typeface="Times New Roman" panose="02020603050405020304" pitchFamily="18" charset="0"/>
              </a:rPr>
              <a:t>Культура</a:t>
            </a:r>
            <a:r>
              <a:rPr lang="ru-RU" altLang="ru-RU" sz="900" b="1" dirty="0">
                <a:latin typeface="Times New Roman" panose="02020603050405020304" pitchFamily="18" charset="0"/>
              </a:rPr>
              <a:t>, кинематография</a:t>
            </a:r>
            <a:endParaRPr lang="ru-RU" altLang="ru-RU" sz="900" b="1" dirty="0">
              <a:latin typeface="Times New Roman" panose="02020603050405020304" pitchFamily="18" charset="0"/>
            </a:endParaRPr>
          </a:p>
        </p:txBody>
      </p:sp>
      <p:sp>
        <p:nvSpPr>
          <p:cNvPr id="12305" name="Line 40"/>
          <p:cNvSpPr/>
          <p:nvPr/>
        </p:nvSpPr>
        <p:spPr>
          <a:xfrm>
            <a:off x="5292725" y="1484313"/>
            <a:ext cx="0" cy="274637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12306" name="Text Box 42"/>
          <p:cNvSpPr txBox="1"/>
          <p:nvPr/>
        </p:nvSpPr>
        <p:spPr>
          <a:xfrm>
            <a:off x="5940425" y="2492375"/>
            <a:ext cx="1150938" cy="461963"/>
          </a:xfrm>
          <a:prstGeom prst="rect">
            <a:avLst/>
          </a:prstGeom>
          <a:solidFill>
            <a:srgbClr val="DDDDDD"/>
          </a:solidFill>
          <a:ln w="2857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altLang="ru-RU" sz="1200" b="1" dirty="0">
                <a:latin typeface="Times New Roman" panose="02020603050405020304" pitchFamily="18" charset="0"/>
              </a:rPr>
              <a:t>Национальная экономики</a:t>
            </a:r>
            <a:endParaRPr lang="ru-RU" altLang="ru-RU" sz="1200" b="1" dirty="0">
              <a:latin typeface="Times New Roman" panose="02020603050405020304" pitchFamily="18" charset="0"/>
            </a:endParaRPr>
          </a:p>
        </p:txBody>
      </p:sp>
      <p:sp>
        <p:nvSpPr>
          <p:cNvPr id="12307" name="Text Box 43"/>
          <p:cNvSpPr txBox="1"/>
          <p:nvPr/>
        </p:nvSpPr>
        <p:spPr>
          <a:xfrm>
            <a:off x="6877050" y="1827213"/>
            <a:ext cx="1150938" cy="554037"/>
          </a:xfrm>
          <a:prstGeom prst="rect">
            <a:avLst/>
          </a:prstGeom>
          <a:solidFill>
            <a:srgbClr val="DDDDDD"/>
          </a:solidFill>
          <a:ln w="2857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altLang="ru-RU" sz="1000" b="1" dirty="0">
                <a:latin typeface="Times New Roman" panose="02020603050405020304" pitchFamily="18" charset="0"/>
              </a:rPr>
              <a:t>Физическая культура и спорт</a:t>
            </a:r>
            <a:endParaRPr lang="ru-RU" altLang="ru-RU" sz="1000" b="1" dirty="0">
              <a:latin typeface="Times New Roman" panose="02020603050405020304" pitchFamily="18" charset="0"/>
            </a:endParaRPr>
          </a:p>
        </p:txBody>
      </p:sp>
      <p:sp>
        <p:nvSpPr>
          <p:cNvPr id="12308" name="Line 44"/>
          <p:cNvSpPr/>
          <p:nvPr/>
        </p:nvSpPr>
        <p:spPr>
          <a:xfrm>
            <a:off x="6486525" y="1470025"/>
            <a:ext cx="0" cy="95885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12309" name="Line 45"/>
          <p:cNvSpPr/>
          <p:nvPr/>
        </p:nvSpPr>
        <p:spPr>
          <a:xfrm flipH="1">
            <a:off x="7451725" y="1484313"/>
            <a:ext cx="0" cy="34290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11271" name="Rectangle 15"/>
          <p:cNvSpPr>
            <a:spLocks noChangeArrowheads="1"/>
          </p:cNvSpPr>
          <p:nvPr/>
        </p:nvSpPr>
        <p:spPr bwMode="auto">
          <a:xfrm>
            <a:off x="395288" y="3789363"/>
            <a:ext cx="8459788" cy="522288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>
            <a:spAutoFit/>
          </a:bodyPr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ctr" eaLnBrk="1" hangingPunct="1"/>
            <a:r>
              <a:rPr lang="ru-RU" altLang="ru-RU" sz="1400" b="1" dirty="0">
                <a:solidFill>
                  <a:srgbClr val="7030A0"/>
                </a:solidFill>
                <a:latin typeface="Times New Roman" panose="02020603050405020304" pitchFamily="18" charset="0"/>
              </a:rPr>
              <a:t>Каждый из разделов классификации имеет перечень подразделов, которые отражают основные направления реализации соответствующей функции</a:t>
            </a:r>
            <a:endParaRPr lang="ru-RU" altLang="ru-RU" sz="1400" b="1" dirty="0">
              <a:solidFill>
                <a:srgbClr val="7030A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1272" name="Rectangle 29"/>
          <p:cNvSpPr>
            <a:spLocks noChangeArrowheads="1"/>
          </p:cNvSpPr>
          <p:nvPr/>
        </p:nvSpPr>
        <p:spPr bwMode="auto">
          <a:xfrm>
            <a:off x="276217" y="4581128"/>
            <a:ext cx="4296593" cy="1169551"/>
          </a:xfrm>
          <a:prstGeom prst="rect">
            <a:avLst/>
          </a:prstGeom>
          <a:solidFill>
            <a:srgbClr val="CCFFCC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spAutoFit/>
          </a:bodyPr>
          <a:lstStyle/>
          <a:p>
            <a:pPr defTabSz="914400">
              <a:tabLst>
                <a:tab pos="177800" algn="l"/>
              </a:tabLst>
            </a:pPr>
            <a:r>
              <a:rPr lang="ru-RU" altLang="ru-RU" sz="1400" b="1" dirty="0">
                <a:latin typeface="Times New Roman" panose="02020603050405020304" pitchFamily="18" charset="0"/>
              </a:rPr>
              <a:t>Например, в составе раздела «Жилищно-коммунальное хозяйство», </a:t>
            </a:r>
            <a:endParaRPr lang="ru-RU" altLang="ru-RU" sz="1400" b="1" dirty="0">
              <a:latin typeface="Times New Roman" panose="02020603050405020304" pitchFamily="18" charset="0"/>
            </a:endParaRPr>
          </a:p>
          <a:p>
            <a:pPr defTabSz="914400">
              <a:tabLst>
                <a:tab pos="177800" algn="l"/>
              </a:tabLst>
            </a:pPr>
            <a:r>
              <a:rPr lang="ru-RU" altLang="ru-RU" sz="1400" b="1" dirty="0">
                <a:latin typeface="Times New Roman" panose="02020603050405020304" pitchFamily="18" charset="0"/>
              </a:rPr>
              <a:t>в том числе, выделяются:</a:t>
            </a:r>
            <a:endParaRPr lang="ru-RU" altLang="ru-RU" sz="1400" b="1" dirty="0">
              <a:latin typeface="Times New Roman" panose="02020603050405020304" pitchFamily="18" charset="0"/>
            </a:endParaRPr>
          </a:p>
          <a:p>
            <a:pPr defTabSz="914400">
              <a:tabLst>
                <a:tab pos="177800" algn="l"/>
              </a:tabLst>
            </a:pPr>
            <a:r>
              <a:rPr lang="ru-RU" altLang="ru-RU" sz="1400" b="1" dirty="0">
                <a:latin typeface="Times New Roman" panose="02020603050405020304" pitchFamily="18" charset="0"/>
              </a:rPr>
              <a:t>коммунальное хозяйство; </a:t>
            </a:r>
            <a:endParaRPr lang="ru-RU" altLang="ru-RU" sz="1400" b="1" dirty="0">
              <a:latin typeface="Times New Roman" panose="02020603050405020304" pitchFamily="18" charset="0"/>
            </a:endParaRPr>
          </a:p>
          <a:p>
            <a:pPr defTabSz="914400">
              <a:buChar char="-"/>
              <a:tabLst>
                <a:tab pos="177800" algn="l"/>
              </a:tabLst>
            </a:pPr>
            <a:r>
              <a:rPr lang="ru-RU" altLang="ru-RU" sz="1400" b="1" dirty="0">
                <a:latin typeface="Times New Roman" panose="02020603050405020304" pitchFamily="18" charset="0"/>
              </a:rPr>
              <a:t> благоустройство;</a:t>
            </a:r>
            <a:endParaRPr lang="ru-RU" altLang="ru-RU" sz="1400" b="1" dirty="0">
              <a:latin typeface="Times New Roman" panose="02020603050405020304" pitchFamily="18" charset="0"/>
            </a:endParaRPr>
          </a:p>
        </p:txBody>
      </p:sp>
      <p:sp>
        <p:nvSpPr>
          <p:cNvPr id="11273" name="Rectangle 30"/>
          <p:cNvSpPr>
            <a:spLocks noChangeArrowheads="1"/>
          </p:cNvSpPr>
          <p:nvPr/>
        </p:nvSpPr>
        <p:spPr bwMode="auto">
          <a:xfrm rot="10800000" flipV="1">
            <a:off x="4947406" y="4598131"/>
            <a:ext cx="3858335" cy="1446550"/>
          </a:xfrm>
          <a:prstGeom prst="rect">
            <a:avLst/>
          </a:prstGeom>
          <a:solidFill>
            <a:srgbClr val="99FFCC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spAutoFit/>
          </a:bodyPr>
          <a:lstStyle/>
          <a:p>
            <a:pPr algn="just"/>
            <a:r>
              <a:rPr lang="ru-RU" altLang="ru-RU" sz="1400" b="1" dirty="0">
                <a:latin typeface="Times New Roman" panose="02020603050405020304" pitchFamily="18" charset="0"/>
              </a:rPr>
              <a:t>Полный  перечень     разделов и подразделов классификации расходов  бюджетов  приведен в статье 21 Бюджетного кодекса     Российской      Федерации</a:t>
            </a:r>
            <a:endParaRPr lang="ru-RU" altLang="ru-RU" sz="1400" b="1" dirty="0">
              <a:latin typeface="Times New Roman" panose="02020603050405020304" pitchFamily="18" charset="0"/>
            </a:endParaRPr>
          </a:p>
          <a:p>
            <a:endParaRPr lang="ru-RU" altLang="ru-RU" sz="1400" b="1" dirty="0">
              <a:latin typeface="Times New Roman" panose="02020603050405020304" pitchFamily="18" charset="0"/>
            </a:endParaRPr>
          </a:p>
          <a:p>
            <a:r>
              <a:rPr lang="ru-RU" altLang="ru-RU" b="1" dirty="0">
                <a:latin typeface="Times New Roman" panose="02020603050405020304" pitchFamily="18" charset="0"/>
              </a:rPr>
              <a:t>    </a:t>
            </a:r>
            <a:endParaRPr lang="ru-RU" altLang="ru-RU" b="1" dirty="0">
              <a:latin typeface="Times New Roman" panose="02020603050405020304" pitchFamily="18" charset="0"/>
            </a:endParaRPr>
          </a:p>
        </p:txBody>
      </p:sp>
      <p:pic>
        <p:nvPicPr>
          <p:cNvPr id="12317" name="Picture 64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1187450" y="981075"/>
            <a:ext cx="627063" cy="503238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2318" name="Line 67"/>
          <p:cNvSpPr/>
          <p:nvPr/>
        </p:nvSpPr>
        <p:spPr>
          <a:xfrm>
            <a:off x="684213" y="1484313"/>
            <a:ext cx="0" cy="865187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12319" name="Text Box 68"/>
          <p:cNvSpPr txBox="1"/>
          <p:nvPr/>
        </p:nvSpPr>
        <p:spPr>
          <a:xfrm>
            <a:off x="971550" y="1773238"/>
            <a:ext cx="1079500" cy="400050"/>
          </a:xfrm>
          <a:prstGeom prst="rect">
            <a:avLst/>
          </a:prstGeom>
          <a:solidFill>
            <a:srgbClr val="DDDDDD"/>
          </a:solidFill>
          <a:ln w="2857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altLang="ru-RU" sz="1000" b="1" dirty="0">
                <a:latin typeface="Times New Roman" panose="02020603050405020304" pitchFamily="18" charset="0"/>
              </a:rPr>
              <a:t>Национальная оборона</a:t>
            </a:r>
            <a:endParaRPr lang="ru-RU" altLang="ru-RU" sz="1000" b="1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15900" y="1290638"/>
            <a:ext cx="2052638" cy="1274763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ctr" eaLnBrk="1" hangingPunct="1">
              <a:buNone/>
            </a:pPr>
            <a:r>
              <a:rPr sz="12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Защита населения и территории от чрезвычайных ситуаций, обеспечения пожарной безопасности и безопасности людей на водных объектах</a:t>
            </a:r>
            <a:endParaRPr sz="1200" dirty="0">
              <a:solidFill>
                <a:srgbClr val="7030A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420938" y="1290638"/>
            <a:ext cx="1976438" cy="1274763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ctr" eaLnBrk="1" hangingPunct="1">
              <a:buNone/>
            </a:pPr>
            <a:r>
              <a:rPr sz="13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Развитие культуры и туризма</a:t>
            </a:r>
            <a:endParaRPr sz="1300" dirty="0">
              <a:solidFill>
                <a:srgbClr val="7030A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6824663" y="1290638"/>
            <a:ext cx="1976438" cy="1274763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ctr" eaLnBrk="1" hangingPunct="1">
              <a:buNone/>
            </a:pPr>
            <a:r>
              <a:rPr sz="12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Обеспечение качественными жилищно-коммунальными услугами населения Парамоновского сельского поселения</a:t>
            </a:r>
            <a:endParaRPr sz="1200" dirty="0">
              <a:solidFill>
                <a:srgbClr val="7030A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592638" y="2730500"/>
            <a:ext cx="1976438" cy="112395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ctr" eaLnBrk="1" hangingPunct="1">
              <a:buNone/>
            </a:pPr>
            <a:r>
              <a:rPr sz="13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Развитие физической культуры и спорта</a:t>
            </a:r>
            <a:endParaRPr sz="1300" dirty="0">
              <a:solidFill>
                <a:srgbClr val="7030A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6824663" y="2730500"/>
            <a:ext cx="1976438" cy="1087438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ctr" eaLnBrk="1" hangingPunct="1"/>
            <a:r>
              <a:rPr lang="ru-RU" sz="13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«Обеспечение общественного порядка и противодействие преступности»</a:t>
            </a:r>
            <a:endParaRPr sz="1300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4572000" y="1268413"/>
            <a:ext cx="2016125" cy="1296988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ctr" eaLnBrk="1" hangingPunct="1">
              <a:buNone/>
            </a:pPr>
            <a:r>
              <a:rPr sz="13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Муниципальная политика</a:t>
            </a:r>
            <a:endParaRPr sz="1300" dirty="0">
              <a:solidFill>
                <a:srgbClr val="7030A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179388" y="2781300"/>
            <a:ext cx="4248150" cy="10795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ctr" eaLnBrk="1" hangingPunct="1">
              <a:buNone/>
            </a:pPr>
            <a:r>
              <a:rPr sz="13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Управление муниципальными  финансами и создание условий для  эффективного управления муниципальными финансами</a:t>
            </a:r>
            <a:endParaRPr sz="1300" dirty="0">
              <a:solidFill>
                <a:srgbClr val="7030A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3321" name="Rectangle 13"/>
          <p:cNvSpPr/>
          <p:nvPr/>
        </p:nvSpPr>
        <p:spPr>
          <a:xfrm>
            <a:off x="1331913" y="341313"/>
            <a:ext cx="6480175" cy="64135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>
            <a:spAutoFit/>
          </a:bodyPr>
          <a:lstStyle/>
          <a:p>
            <a:pPr algn="ctr"/>
            <a:r>
              <a:rPr b="1" dirty="0">
                <a:solidFill>
                  <a:srgbClr val="7030A0"/>
                </a:solidFill>
                <a:latin typeface="Arial" panose="020B0604020202020204" pitchFamily="34" charset="0"/>
              </a:rPr>
              <a:t>Муниципальные программы </a:t>
            </a:r>
            <a:endParaRPr dirty="0">
              <a:solidFill>
                <a:srgbClr val="7030A0"/>
              </a:solidFill>
              <a:latin typeface="Arial" panose="020B0604020202020204" pitchFamily="34" charset="0"/>
            </a:endParaRPr>
          </a:p>
          <a:p>
            <a:pPr algn="ctr"/>
            <a:r>
              <a:rPr b="1" dirty="0">
                <a:solidFill>
                  <a:srgbClr val="7030A0"/>
                </a:solidFill>
                <a:latin typeface="Arial" panose="020B0604020202020204" pitchFamily="34" charset="0"/>
              </a:rPr>
              <a:t>Парамоновского  сельского поселения</a:t>
            </a:r>
            <a:r>
              <a:rPr dirty="0">
                <a:solidFill>
                  <a:srgbClr val="7030A0"/>
                </a:solidFill>
                <a:latin typeface="Arial" panose="020B0604020202020204" pitchFamily="34" charset="0"/>
              </a:rPr>
              <a:t> </a:t>
            </a:r>
            <a:endParaRPr dirty="0">
              <a:solidFill>
                <a:srgbClr val="7030A0"/>
              </a:solidFill>
              <a:latin typeface="Arial" panose="020B0604020202020204" pitchFamily="34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2915815" y="4077072"/>
            <a:ext cx="2880321" cy="1008112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ctr" eaLnBrk="1" hangingPunct="1"/>
            <a:r>
              <a:rPr lang="ru-RU" sz="13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1300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Энергоэффективность</a:t>
            </a:r>
            <a:r>
              <a:rPr lang="ru-RU" sz="13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 развитие энергетики»</a:t>
            </a:r>
            <a:endParaRPr sz="1300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>
    <p:cut/>
  </p:transition>
</p:sld>
</file>

<file path=ppt/tags/tag1.xml><?xml version="1.0" encoding="utf-8"?>
<p:tagLst xmlns:p="http://schemas.openxmlformats.org/presentationml/2006/main">
  <p:tag name="KSO_WM_DIAGRAM_VIRTUALLY_FRAME" val="{&quot;height&quot;:317.51559055118105,&quot;left&quot;:331.6503937007874,&quot;top&quot;:122.5820472440945,&quot;width&quot;:379.72464566929136}"/>
</p:tagLst>
</file>

<file path=ppt/tags/tag10.xml><?xml version="1.0" encoding="utf-8"?>
<p:tagLst xmlns:p="http://schemas.openxmlformats.org/presentationml/2006/main">
  <p:tag name="KSO_WM_DIAGRAM_VIRTUALLY_FRAME" val="{&quot;height&quot;:317.51559055118105,&quot;left&quot;:331.6503937007874,&quot;top&quot;:122.5820472440945,&quot;width&quot;:379.72464566929136}"/>
</p:tagLst>
</file>

<file path=ppt/tags/tag11.xml><?xml version="1.0" encoding="utf-8"?>
<p:tagLst xmlns:p="http://schemas.openxmlformats.org/presentationml/2006/main">
  <p:tag name="KSO_WM_DIAGRAM_VIRTUALLY_FRAME" val="{&quot;height&quot;:317.51559055118105,&quot;left&quot;:331.6503937007874,&quot;top&quot;:122.5820472440945,&quot;width&quot;:379.72464566929136}"/>
</p:tagLst>
</file>

<file path=ppt/tags/tag12.xml><?xml version="1.0" encoding="utf-8"?>
<p:tagLst xmlns:p="http://schemas.openxmlformats.org/presentationml/2006/main">
  <p:tag name="KSO_WM_DIAGRAM_VIRTUALLY_FRAME" val="{&quot;height&quot;:317.51559055118105,&quot;left&quot;:331.6503937007874,&quot;top&quot;:122.5820472440945,&quot;width&quot;:379.72464566929136}"/>
</p:tagLst>
</file>

<file path=ppt/tags/tag13.xml><?xml version="1.0" encoding="utf-8"?>
<p:tagLst xmlns:p="http://schemas.openxmlformats.org/presentationml/2006/main">
  <p:tag name="TABLE_ENDDRAG_ORIGIN_RECT" val="648*128"/>
  <p:tag name="TABLE_ENDDRAG_RECT" val="33*227*648*128"/>
</p:tagLst>
</file>

<file path=ppt/tags/tag14.xml><?xml version="1.0" encoding="utf-8"?>
<p:tagLst xmlns:p="http://schemas.openxmlformats.org/presentationml/2006/main">
  <p:tag name="TABLE_ENDDRAG_ORIGIN_RECT" val="614*143"/>
  <p:tag name="TABLE_ENDDRAG_RECT" val="60*178*614*143"/>
</p:tagLst>
</file>

<file path=ppt/tags/tag2.xml><?xml version="1.0" encoding="utf-8"?>
<p:tagLst xmlns:p="http://schemas.openxmlformats.org/presentationml/2006/main">
  <p:tag name="KSO_WM_DIAGRAM_VIRTUALLY_FRAME" val="{&quot;height&quot;:317.51559055118105,&quot;left&quot;:331.6503937007874,&quot;top&quot;:122.5820472440945,&quot;width&quot;:379.72464566929136}"/>
</p:tagLst>
</file>

<file path=ppt/tags/tag3.xml><?xml version="1.0" encoding="utf-8"?>
<p:tagLst xmlns:p="http://schemas.openxmlformats.org/presentationml/2006/main">
  <p:tag name="KSO_WM_DIAGRAM_VIRTUALLY_FRAME" val="{&quot;height&quot;:317.51559055118105,&quot;left&quot;:331.6503937007874,&quot;top&quot;:122.5820472440945,&quot;width&quot;:379.72464566929136}"/>
</p:tagLst>
</file>

<file path=ppt/tags/tag4.xml><?xml version="1.0" encoding="utf-8"?>
<p:tagLst xmlns:p="http://schemas.openxmlformats.org/presentationml/2006/main">
  <p:tag name="KSO_WM_DIAGRAM_VIRTUALLY_FRAME" val="{&quot;height&quot;:317.51559055118105,&quot;left&quot;:331.6503937007874,&quot;top&quot;:122.5820472440945,&quot;width&quot;:379.72464566929136}"/>
</p:tagLst>
</file>

<file path=ppt/tags/tag5.xml><?xml version="1.0" encoding="utf-8"?>
<p:tagLst xmlns:p="http://schemas.openxmlformats.org/presentationml/2006/main">
  <p:tag name="KSO_WM_DIAGRAM_VIRTUALLY_FRAME" val="{&quot;height&quot;:317.51559055118105,&quot;left&quot;:331.6503937007874,&quot;top&quot;:122.5820472440945,&quot;width&quot;:379.72464566929136}"/>
</p:tagLst>
</file>

<file path=ppt/tags/tag6.xml><?xml version="1.0" encoding="utf-8"?>
<p:tagLst xmlns:p="http://schemas.openxmlformats.org/presentationml/2006/main">
  <p:tag name="KSO_WM_DIAGRAM_VIRTUALLY_FRAME" val="{&quot;height&quot;:317.51559055118105,&quot;left&quot;:331.6503937007874,&quot;top&quot;:122.5820472440945,&quot;width&quot;:379.72464566929136}"/>
</p:tagLst>
</file>

<file path=ppt/tags/tag7.xml><?xml version="1.0" encoding="utf-8"?>
<p:tagLst xmlns:p="http://schemas.openxmlformats.org/presentationml/2006/main">
  <p:tag name="KSO_WM_DIAGRAM_VIRTUALLY_FRAME" val="{&quot;height&quot;:317.51559055118105,&quot;left&quot;:331.6503937007874,&quot;top&quot;:122.5820472440945,&quot;width&quot;:379.72464566929136}"/>
</p:tagLst>
</file>

<file path=ppt/tags/tag8.xml><?xml version="1.0" encoding="utf-8"?>
<p:tagLst xmlns:p="http://schemas.openxmlformats.org/presentationml/2006/main">
  <p:tag name="KSO_WM_DIAGRAM_VIRTUALLY_FRAME" val="{&quot;height&quot;:317.51559055118105,&quot;left&quot;:331.6503937007874,&quot;top&quot;:122.5820472440945,&quot;width&quot;:379.72464566929136}"/>
</p:tagLst>
</file>

<file path=ppt/tags/tag9.xml><?xml version="1.0" encoding="utf-8"?>
<p:tagLst xmlns:p="http://schemas.openxmlformats.org/presentationml/2006/main">
  <p:tag name="KSO_WM_DIAGRAM_VIRTUALLY_FRAME" val="{&quot;height&quot;:317.51559055118105,&quot;left&quot;:331.6503937007874,&quot;top&quot;:122.5820472440945,&quot;width&quot;:379.72464566929136}"/>
</p:tagLst>
</file>

<file path=ppt/theme/theme1.xml><?xml version="1.0" encoding="utf-8"?>
<a:theme xmlns:a="http://schemas.openxmlformats.org/drawingml/2006/main" name="Воздушный поток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6675</Words>
  <Application>WPS Presentation</Application>
  <PresentationFormat>Экран (4:3)</PresentationFormat>
  <Paragraphs>438</Paragraphs>
  <Slides>15</Slides>
  <Notes>1</Notes>
  <HiddenSlides>1</HiddenSlides>
  <MMClips>0</MMClips>
  <ScaleCrop>false</ScaleCrop>
  <HeadingPairs>
    <vt:vector size="6" baseType="variant">
      <vt:variant>
        <vt:lpstr>已用的字体</vt:lpstr>
      </vt:variant>
      <vt:variant>
        <vt:i4>11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15</vt:i4>
      </vt:variant>
    </vt:vector>
  </HeadingPairs>
  <TitlesOfParts>
    <vt:vector size="27" baseType="lpstr">
      <vt:lpstr>Arial</vt:lpstr>
      <vt:lpstr>SimSun</vt:lpstr>
      <vt:lpstr>Wingdings</vt:lpstr>
      <vt:lpstr>Trebuchet MS</vt:lpstr>
      <vt:lpstr>Georgia</vt:lpstr>
      <vt:lpstr>Calibri</vt:lpstr>
      <vt:lpstr>Times New Roman</vt:lpstr>
      <vt:lpstr>Constantia</vt:lpstr>
      <vt:lpstr>Wingdings 2</vt:lpstr>
      <vt:lpstr>Microsoft YaHei</vt:lpstr>
      <vt:lpstr>Arial Unicode MS</vt:lpstr>
      <vt:lpstr>Воздушный поток</vt:lpstr>
      <vt:lpstr>PowerPoint 演示文稿</vt:lpstr>
      <vt:lpstr>PowerPoint 演示文稿</vt:lpstr>
      <vt:lpstr>PowerPoint 演示文稿</vt:lpstr>
      <vt:lpstr>PowerPoint 演示文稿</vt:lpstr>
      <vt:lpstr>Доходы бюджета  Доходы бюджета – поступающие в бюджет денежные средства</vt:lpstr>
      <vt:lpstr>PowerPoint 演示文稿</vt:lpstr>
      <vt:lpstr>PowerPoint 演示文稿</vt:lpstr>
      <vt:lpstr>Классификация расходов бюджета по разделам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физическая культура и спорт 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Наталья</dc:creator>
  <cp:lastModifiedBy>Пользователь</cp:lastModifiedBy>
  <cp:revision>371</cp:revision>
  <cp:lastPrinted>2014-05-13T11:35:00Z</cp:lastPrinted>
  <dcterms:created xsi:type="dcterms:W3CDTF">2014-05-12T16:47:00Z</dcterms:created>
  <dcterms:modified xsi:type="dcterms:W3CDTF">2025-12-08T11:55:47Z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42E04181AC104C37ADA463FE636C3D6C_13</vt:lpwstr>
  </property>
  <property fmtid="{D5CDD505-2E9C-101B-9397-08002B2CF9AE}" pid="3" name="KSOProductBuildVer">
    <vt:lpwstr>1049-12.2.0.23155</vt:lpwstr>
  </property>
</Properties>
</file>