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27" r:id="rId3"/>
    <p:sldId id="328" r:id="rId4"/>
    <p:sldId id="317" r:id="rId5"/>
    <p:sldId id="318" r:id="rId6"/>
    <p:sldId id="325" r:id="rId7"/>
    <p:sldId id="326" r:id="rId8"/>
    <p:sldId id="306" r:id="rId9"/>
    <p:sldId id="303" r:id="rId10"/>
    <p:sldId id="320" r:id="rId11"/>
    <p:sldId id="321" r:id="rId12"/>
    <p:sldId id="322" r:id="rId13"/>
    <p:sldId id="323" r:id="rId14"/>
    <p:sldId id="324" r:id="rId15"/>
    <p:sldId id="264" r:id="rId16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9"/>
    <p:restoredTop sz="91916"/>
  </p:normalViewPr>
  <p:slideViewPr>
    <p:cSldViewPr showGuides="1">
      <p:cViewPr varScale="1">
        <p:scale>
          <a:sx n="75" d="100"/>
          <a:sy n="75" d="100"/>
        </p:scale>
        <p:origin x="350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F22F6B-5FBC-4780-9836-62629088644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pitchFamily="34" charset="0"/>
              </a:rPr>
              <a:pPr lvl="0" algn="r" eaLnBrk="1" hangingPunct="1">
                <a:buNone/>
              </a:pPr>
              <a:t>‹#›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9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1341DC-3ED3-404C-BCE8-A98341E8EE0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dirty="0">
                <a:latin typeface="Trebuchet MS" panose="020B0603020202020204" pitchFamily="34" charset="0"/>
              </a:rPr>
              <a:pPr algn="ctr">
                <a:buNone/>
              </a:pPr>
              <a:t>‹#›</a:t>
            </a:fld>
            <a:endParaRPr 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6964" y="274638"/>
            <a:ext cx="82300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964" y="1600200"/>
            <a:ext cx="403834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7107" y="1600200"/>
            <a:ext cx="403993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964" y="3938589"/>
            <a:ext cx="403834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7107" y="3938589"/>
            <a:ext cx="403993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altLang="ru-RU" dirty="0">
                <a:latin typeface="Trebuchet MS" panose="020B0603020202020204" pitchFamily="34" charset="0"/>
              </a:rPr>
              <a:pPr algn="ctr">
                <a:buNone/>
              </a:pPr>
              <a:t>‹#›</a:t>
            </a:fld>
            <a:endParaRPr lang="ru-RU" alt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vert="horz" wrap="square" lIns="91440" tIns="45720" rIns="91440" bIns="45720" numCol="1" rtlCol="0" anchor="t" anchorCtr="0" compatLnSpc="1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D429BC-EEF2-4D0A-84B6-CDCB56B29AD3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dirty="0">
                <a:latin typeface="Trebuchet MS" panose="020B0603020202020204" pitchFamily="34" charset="0"/>
              </a:rPr>
              <a:pPr algn="ctr">
                <a:buNone/>
              </a:pPr>
              <a:t>‹#›</a:t>
            </a:fld>
            <a:endParaRPr 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29.01.2026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800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72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3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aramonovskoe-sp.r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03648" y="2204864"/>
            <a:ext cx="6400800" cy="27363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ru-RU" altLang="ru-RU"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</a:rPr>
              <a:t>подготовлен на основании  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решения С</a:t>
            </a:r>
            <a:r>
              <a:rPr sz="2600" b="1" kern="1200" baseline="0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обрания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депутатов</a:t>
            </a: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бюджете Парамоновского сельского поселения </a:t>
            </a: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Морозовского района </a:t>
            </a:r>
            <a:r>
              <a:rPr sz="2600" b="1" kern="120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на плановый </a:t>
            </a:r>
            <a:r>
              <a:rPr sz="2600" b="1" kern="120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годов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от 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26.12.2025 № 113</a:t>
            </a:r>
            <a:endParaRPr sz="2600" b="1" kern="1200" baseline="0" dirty="0">
              <a:solidFill>
                <a:srgbClr val="7030A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914400" eaLnBrk="1" hangingPunct="1">
              <a:lnSpc>
                <a:spcPct val="5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endParaRPr lang="ru-RU" altLang="ru-RU" sz="1600" kern="1200" baseline="0" dirty="0">
              <a:solidFill>
                <a:srgbClr val="7030A0"/>
              </a:solidFill>
              <a:latin typeface="Times New Roman" panose="02020603050405020304" pitchFamily="18" charset="0"/>
              <a:ea typeface="+mn-ea"/>
            </a:endParaRPr>
          </a:p>
          <a:p>
            <a:pPr defTabSz="914400" eaLnBrk="1" hangingPunct="1">
              <a:lnSpc>
                <a:spcPct val="6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endParaRPr sz="1500" kern="1200" baseline="0" dirty="0">
              <a:solidFill>
                <a:srgbClr val="7030A0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42493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Бюджет для граждан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latin typeface="Trebuchet MS" panose="020B0603020202020204" pitchFamily="34" charset="0"/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7030A0"/>
                </a:solidFill>
                <a:latin typeface="Constantia" panose="02030602050306030303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14344" name="Прямоугольник 3"/>
          <p:cNvSpPr/>
          <p:nvPr/>
        </p:nvSpPr>
        <p:spPr>
          <a:xfrm>
            <a:off x="2916238" y="1479550"/>
            <a:ext cx="5770562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7030A0"/>
                </a:solidFill>
                <a:latin typeface="Trebuchet MS" panose="020B0603020202020204" pitchFamily="34" charset="0"/>
              </a:rPr>
              <a:t>На  оплату расходов по всем общегосударственным вопросам Парамоновского сельского поселения :</a:t>
            </a:r>
          </a:p>
          <a:p>
            <a:pPr algn="ctr"/>
            <a:endParaRPr lang="ru-RU" altLang="ru-RU" b="1" i="1" dirty="0">
              <a:latin typeface="Trebuchet MS" panose="020B0603020202020204" pitchFamily="34" charset="0"/>
            </a:endParaRPr>
          </a:p>
          <a:p>
            <a:pPr algn="ctr"/>
            <a:endParaRPr lang="ru-RU" altLang="ru-RU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4345" name="Таблица 14344"/>
          <p:cNvGraphicFramePr/>
          <p:nvPr>
            <p:extLst>
              <p:ext uri="{D42A27DB-BD31-4B8C-83A1-F6EECF244321}">
                <p14:modId xmlns:p14="http://schemas.microsoft.com/office/powerpoint/2010/main" val="1241197681"/>
              </p:ext>
            </p:extLst>
          </p:nvPr>
        </p:nvGraphicFramePr>
        <p:xfrm>
          <a:off x="539750" y="2636838"/>
          <a:ext cx="8280400" cy="3799889"/>
        </p:xfrm>
        <a:graphic>
          <a:graphicData uri="http://schemas.openxmlformats.org/drawingml/2006/table">
            <a:tbl>
              <a:tblPr/>
              <a:tblGrid>
                <a:gridCol w="3455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8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Функционирование Администрации Парамоновского сельского поселения 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9 054,3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6 506,4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5 657,3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7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200" b="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  <a:ea typeface="+mn-ea"/>
                        </a:rPr>
                        <a:t>57,2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Резервные фонды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91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Другие общегосударственные вопросы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  <a:ea typeface="+mn-ea"/>
                        </a:rPr>
                        <a:t>76,9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362,6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636,4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377" name="Picture 2" descr="C:\Documents and Settings\user\Local Settings\Temporary Internet Files\Content.IE5\L7VV42U1\MM90017827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3" y="1125538"/>
            <a:ext cx="2447925" cy="1366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3900" cy="100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Расходы бюджета на национальную оборону</a:t>
            </a:r>
            <a:endParaRPr sz="24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15363" name="Прямоугольник 6"/>
          <p:cNvSpPr/>
          <p:nvPr/>
        </p:nvSpPr>
        <p:spPr>
          <a:xfrm>
            <a:off x="250825" y="1628775"/>
            <a:ext cx="849788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7030A0"/>
                </a:solidFill>
                <a:latin typeface="Trebuchet MS" panose="020B0603020202020204" pitchFamily="34" charset="0"/>
              </a:rPr>
              <a:t>На </a:t>
            </a:r>
            <a:r>
              <a:rPr b="1" dirty="0">
                <a:solidFill>
                  <a:srgbClr val="7030A0"/>
                </a:solidFill>
                <a:latin typeface="Trebuchet MS" panose="020B0603020202020204" pitchFamily="34" charset="0"/>
              </a:rPr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Парамоновского  сельского поселения </a:t>
            </a:r>
            <a:r>
              <a:rPr lang="ru-RU" altLang="ru-RU" b="1" i="1" dirty="0">
                <a:latin typeface="Trebuchet MS" panose="020B0603020202020204" pitchFamily="34" charset="0"/>
              </a:rPr>
              <a:t>:</a:t>
            </a:r>
          </a:p>
        </p:txBody>
      </p:sp>
      <p:graphicFrame>
        <p:nvGraphicFramePr>
          <p:cNvPr id="15364" name="Таблица 15363"/>
          <p:cNvGraphicFramePr/>
          <p:nvPr>
            <p:extLst>
              <p:ext uri="{D42A27DB-BD31-4B8C-83A1-F6EECF244321}">
                <p14:modId xmlns:p14="http://schemas.microsoft.com/office/powerpoint/2010/main" val="3951424697"/>
              </p:ext>
            </p:extLst>
          </p:nvPr>
        </p:nvGraphicFramePr>
        <p:xfrm>
          <a:off x="395537" y="2708275"/>
          <a:ext cx="8280152" cy="1122411"/>
        </p:xfrm>
        <a:graphic>
          <a:graphicData uri="http://schemas.openxmlformats.org/drawingml/2006/table">
            <a:tbl>
              <a:tblPr/>
              <a:tblGrid>
                <a:gridCol w="2912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7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243,0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b="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  <a:ea typeface="+mn-ea"/>
                        </a:rPr>
                        <a:t>269,9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341,8</a:t>
                      </a:r>
                      <a:endParaRPr lang="ru-RU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379" name="Picture 4" descr="https://fb.ru/misc/i/gallery/20380/2514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600450" cy="2446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0212" y="260648"/>
            <a:ext cx="8713788" cy="647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7030A0"/>
                </a:solidFill>
                <a:latin typeface="Constantia" panose="02030602050306030303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7411" name="Прямоугольник 3"/>
          <p:cNvSpPr/>
          <p:nvPr/>
        </p:nvSpPr>
        <p:spPr>
          <a:xfrm>
            <a:off x="539750" y="1125538"/>
            <a:ext cx="81359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latin typeface="Trebuchet MS" panose="020B0603020202020204" pitchFamily="34" charset="0"/>
              </a:rPr>
              <a:t>На проведение мероприятий в области </a:t>
            </a:r>
            <a:r>
              <a:rPr lang="ru-RU" altLang="ru-RU" b="1" i="1" dirty="0" smtClean="0">
                <a:latin typeface="Trebuchet MS" panose="020B0603020202020204" pitchFamily="34" charset="0"/>
              </a:rPr>
              <a:t>благоустройства предусмотрены </a:t>
            </a:r>
            <a:r>
              <a:rPr lang="ru-RU" altLang="ru-RU" b="1" i="1" dirty="0">
                <a:latin typeface="Trebuchet MS" panose="020B0603020202020204" pitchFamily="34" charset="0"/>
              </a:rPr>
              <a:t>средства в следующих объемах:</a:t>
            </a:r>
          </a:p>
          <a:p>
            <a:pPr algn="ctr"/>
            <a:endParaRPr lang="ru-RU" altLang="ru-RU" b="1" i="1" dirty="0">
              <a:latin typeface="Trebuchet MS" panose="020B0603020202020204" pitchFamily="34" charset="0"/>
            </a:endParaRPr>
          </a:p>
        </p:txBody>
      </p:sp>
      <p:graphicFrame>
        <p:nvGraphicFramePr>
          <p:cNvPr id="17412" name="Таблица 17411"/>
          <p:cNvGraphicFramePr/>
          <p:nvPr>
            <p:extLst>
              <p:ext uri="{D42A27DB-BD31-4B8C-83A1-F6EECF244321}">
                <p14:modId xmlns:p14="http://schemas.microsoft.com/office/powerpoint/2010/main" val="4199896845"/>
              </p:ext>
            </p:extLst>
          </p:nvPr>
        </p:nvGraphicFramePr>
        <p:xfrm>
          <a:off x="684213" y="1773238"/>
          <a:ext cx="7775575" cy="1597708"/>
        </p:xfrm>
        <a:graphic>
          <a:graphicData uri="http://schemas.openxmlformats.org/drawingml/2006/table">
            <a:tbl>
              <a:tblPr/>
              <a:tblGrid>
                <a:gridCol w="1871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8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8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Коммунальное хозяйство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1,4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1,4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Благоустройство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572,7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179,8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135,2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7434" name="Picture 28" descr="C:\Users\Пользователь\Desktop\ПРЕЗЕНТАЦИЯ\photo_2022-10-15_17-59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88" y="3644900"/>
            <a:ext cx="3613150" cy="270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5" name="Picture 29" descr="C:\Users\Пользователь\Desktop\ПРЕЗЕНТАЦИЯ\photo_2022-04-20_21-36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463" y="3662363"/>
            <a:ext cx="3575050" cy="2682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7030A0"/>
                </a:solidFill>
                <a:latin typeface="Trebuchet MS" panose="020B0603020202020204" pitchFamily="34" charset="0"/>
              </a:rPr>
              <a:t>Расходы бюджета на культуру, кинематографию</a:t>
            </a:r>
          </a:p>
        </p:txBody>
      </p:sp>
      <p:sp>
        <p:nvSpPr>
          <p:cNvPr id="18437" name="Прямоугольник 4"/>
          <p:cNvSpPr/>
          <p:nvPr/>
        </p:nvSpPr>
        <p:spPr>
          <a:xfrm>
            <a:off x="179388" y="908050"/>
            <a:ext cx="8964612" cy="3046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>
              <a:latin typeface="Trebuchet MS" panose="020B0603020202020204" pitchFamily="34" charset="0"/>
            </a:endParaRP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Парамоновского сельского поселения Морозовского района учреждения культуры оказывают населению сельского поселения муниципальные услуги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 </a:t>
            </a:r>
            <a:endParaRPr lang="ru-RU" altLang="ru-RU" sz="1600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/>
            <a:r>
              <a:rPr lang="ru-RU" altLang="ru-RU" sz="16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функций осуществляется бюджетными учреждениями :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МБУК «Парамоновский СДК Парамоновского сельского поселения»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>
              <a:latin typeface="Trebuchet MS" panose="020B0603020202020204" pitchFamily="34" charset="0"/>
            </a:endParaRP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8438" name="Таблица 18437"/>
          <p:cNvGraphicFramePr/>
          <p:nvPr>
            <p:extLst>
              <p:ext uri="{D42A27DB-BD31-4B8C-83A1-F6EECF244321}">
                <p14:modId xmlns:p14="http://schemas.microsoft.com/office/powerpoint/2010/main" val="1260209445"/>
              </p:ext>
            </p:extLst>
          </p:nvPr>
        </p:nvGraphicFramePr>
        <p:xfrm>
          <a:off x="323850" y="3141663"/>
          <a:ext cx="8351838" cy="792163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6297,8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altLang="en-US" sz="1400" i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lang="ru-RU" altLang="en-US" sz="1400" i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566,7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4 383,3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122" name="Picture 2" descr="W77ozcD4Q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4000500" cy="2520280"/>
          </a:xfrm>
          <a:prstGeom prst="rect">
            <a:avLst/>
          </a:prstGeom>
          <a:noFill/>
        </p:spPr>
      </p:pic>
      <p:pic>
        <p:nvPicPr>
          <p:cNvPr id="5124" name="Picture 4" descr="y1yQSKIM5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064"/>
            <a:ext cx="4176464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15200" cy="562074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pPr marL="319405" marR="0" lvl="0" indent="-3194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физическая культура и спорт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</a:b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Прямоугольник 8"/>
          <p:cNvSpPr/>
          <p:nvPr/>
        </p:nvSpPr>
        <p:spPr>
          <a:xfrm>
            <a:off x="0" y="765175"/>
            <a:ext cx="84597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>
                <a:latin typeface="Trebuchet MS" panose="020B0603020202020204" pitchFamily="34" charset="0"/>
              </a:rPr>
              <a:t>             На </a:t>
            </a:r>
            <a:r>
              <a:rPr lang="ru-RU" altLang="ru-RU" b="1" i="1" dirty="0">
                <a:latin typeface="Trebuchet MS" panose="020B0603020202020204" pitchFamily="34" charset="0"/>
              </a:rPr>
              <a:t>проведение мероприятий в области физической культуры и спорта предусмотрены средства в следующих объемах:</a:t>
            </a:r>
          </a:p>
        </p:txBody>
      </p:sp>
      <p:graphicFrame>
        <p:nvGraphicFramePr>
          <p:cNvPr id="19460" name="Таблица 19459"/>
          <p:cNvGraphicFramePr/>
          <p:nvPr>
            <p:extLst>
              <p:ext uri="{D42A27DB-BD31-4B8C-83A1-F6EECF244321}">
                <p14:modId xmlns:p14="http://schemas.microsoft.com/office/powerpoint/2010/main" val="1418122293"/>
              </p:ext>
            </p:extLst>
          </p:nvPr>
        </p:nvGraphicFramePr>
        <p:xfrm>
          <a:off x="755650" y="1557338"/>
          <a:ext cx="7848600" cy="1027113"/>
        </p:xfrm>
        <a:graphic>
          <a:graphicData uri="http://schemas.openxmlformats.org/drawingml/2006/table">
            <a:tbl>
              <a:tblPr/>
              <a:tblGrid>
                <a:gridCol w="286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</a:t>
                      </a:r>
                      <a:r>
                        <a:rPr lang="en-US" altLang="x-none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altLang="x-none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600" dirty="0" err="1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b="1" i="1" dirty="0" smtClean="0">
                          <a:latin typeface="Times New Roman" panose="02020603050405020304" pitchFamily="18" charset="0"/>
                        </a:rPr>
                        <a:t>559,9</a:t>
                      </a:r>
                      <a:endParaRPr lang="ru-RU" altLang="en-US" sz="14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</a:rPr>
                        <a:t>559,9</a:t>
                      </a:r>
                      <a:endParaRPr lang="ru-RU" altLang="en-US" sz="14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559,9</a:t>
                      </a:r>
                      <a:endParaRPr lang="ru-RU" altLang="en-US" sz="1400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476" name="Рисунок 3" descr="спорт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6093296"/>
            <a:ext cx="1800200" cy="6480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8" name="Picture 2" descr="http://paramonovskoe-sp.ru/wp-content/uploads/2024/07/REyU4HFBY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4546476" cy="3391570"/>
          </a:xfrm>
          <a:prstGeom prst="rect">
            <a:avLst/>
          </a:prstGeom>
          <a:noFill/>
        </p:spPr>
      </p:pic>
      <p:pic>
        <p:nvPicPr>
          <p:cNvPr id="4100" name="Picture 4" descr="http://paramonovskoe-sp.ru/wp-content/uploads/2023/08/51e594e5-7bd9-40fc-8f8e-66eb2e01db5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708920"/>
            <a:ext cx="331236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620713"/>
            <a:ext cx="8856662" cy="5761037"/>
          </a:xfrm>
          <a:ln/>
        </p:spPr>
        <p:txBody>
          <a:bodyPr vert="horz" wrap="square" lIns="91440" tIns="45720" rIns="91440" bIns="45720" anchor="t" anchorCtr="0"/>
          <a:lstStyle/>
          <a:p>
            <a:pPr algn="just">
              <a:lnSpc>
                <a:spcPct val="80000"/>
              </a:lnSpc>
              <a:spcAft>
                <a:spcPct val="0"/>
              </a:spcAft>
              <a:buClr>
                <a:srgbClr val="C3260C"/>
              </a:buClr>
              <a:buSzPct val="130000"/>
            </a:pP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С </a:t>
            </a:r>
            <a:r>
              <a:rPr lang="ru-RU" alt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решением 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Собрания депутатов Парамоновского сельского поселения «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бюджете Парамоновского сельского поселения  Морозовского района </a:t>
            </a:r>
            <a:r>
              <a:rPr sz="2000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 и на плановый </a:t>
            </a:r>
            <a:r>
              <a:rPr sz="2000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годов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» можно ознакомиться на сайте Парамоновского сельского поселения </a:t>
            </a:r>
            <a:r>
              <a:rPr lang="en-US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http://paramonovskoe-sp.ru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 в разделе «Бюджет для граждан».</a:t>
            </a:r>
            <a:endParaRPr sz="1600" b="1" kern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483" name="Text Box 6"/>
          <p:cNvSpPr txBox="1"/>
          <p:nvPr/>
        </p:nvSpPr>
        <p:spPr>
          <a:xfrm>
            <a:off x="198438" y="2636838"/>
            <a:ext cx="8567737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42925" algn="ctr">
              <a:spcBef>
                <a:spcPct val="50000"/>
              </a:spcBef>
            </a:pPr>
            <a:r>
              <a:rPr lang="ru-RU" altLang="ru-RU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Информация для контактов</a:t>
            </a:r>
          </a:p>
          <a:p>
            <a:pPr indent="542925" algn="ctr"/>
            <a:endParaRPr lang="ru-RU" altLang="ru-RU" sz="1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Администрация Парамоновского сельского  поселения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Адрес: ул. Центральная, 28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Морозовский  район, Ростовская  обл., 347235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тел. /факс (886384) 3-55-42</a:t>
            </a:r>
          </a:p>
          <a:p>
            <a:pPr indent="542925" algn="ctr"/>
            <a:r>
              <a:rPr lang="en-US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e-mail:sp2</a:t>
            </a:r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4255@</a:t>
            </a:r>
            <a:r>
              <a:rPr lang="en-US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donpac</a:t>
            </a:r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. ru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График работы :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с 8:00 до 16:00 перерыв с 12:00 до 13:00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Выходной суббота, воскресенье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70" y="-99392"/>
            <a:ext cx="9326631" cy="69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sz="quarter" idx="13"/>
          </p:nvPr>
        </p:nvSpPr>
        <p:spPr>
          <a:xfrm>
            <a:off x="107950" y="131763"/>
            <a:ext cx="8786813" cy="6480175"/>
          </a:xfrm>
        </p:spPr>
        <p:txBody>
          <a:bodyPr/>
          <a:lstStyle/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" name="AutoShape 6"/>
          <p:cNvGrpSpPr>
            <a:grpSpLocks/>
          </p:cNvGrpSpPr>
          <p:nvPr/>
        </p:nvGrpSpPr>
        <p:grpSpPr bwMode="auto">
          <a:xfrm>
            <a:off x="2339975" y="319088"/>
            <a:ext cx="4681538" cy="388937"/>
            <a:chOff x="1233" y="-197"/>
            <a:chExt cx="3291" cy="1324"/>
          </a:xfrm>
        </p:grpSpPr>
        <p:pic>
          <p:nvPicPr>
            <p:cNvPr id="9237" name="AutoShap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  <p:sp>
          <p:nvSpPr>
            <p:cNvPr id="9238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ru-RU" altLang="ru-RU" sz="20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755576" y="908720"/>
            <a:ext cx="1838801" cy="4776007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3347864" y="973191"/>
            <a:ext cx="2520280" cy="4796175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9226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9227" name="Text Box 40"/>
          <p:cNvSpPr txBox="1">
            <a:spLocks noChangeArrowheads="1"/>
          </p:cNvSpPr>
          <p:nvPr/>
        </p:nvSpPr>
        <p:spPr bwMode="auto">
          <a:xfrm>
            <a:off x="823913" y="989013"/>
            <a:ext cx="1584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Дотации </a:t>
            </a:r>
          </a:p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solidFill>
                  <a:schemeClr val="bg1"/>
                </a:solidFill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9228" name="Text Box 41"/>
          <p:cNvSpPr txBox="1">
            <a:spLocks noChangeArrowheads="1"/>
          </p:cNvSpPr>
          <p:nvPr/>
        </p:nvSpPr>
        <p:spPr bwMode="auto">
          <a:xfrm>
            <a:off x="3779912" y="1340768"/>
            <a:ext cx="165618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Субвенции </a:t>
            </a:r>
          </a:p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от лат.</a:t>
            </a:r>
            <a:r>
              <a:rPr lang="en-US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en-US" altLang="ru-RU" sz="1400" b="1" i="1" dirty="0" err="1">
                <a:solidFill>
                  <a:schemeClr val="bg1"/>
                </a:solidFill>
                <a:latin typeface="Times New Roman" pitchFamily="18" charset="0"/>
              </a:rPr>
              <a:t>Subvenire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»</a:t>
            </a:r>
            <a:r>
              <a:rPr lang="en-US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 - 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9229" name="Line 43"/>
          <p:cNvSpPr>
            <a:spLocks noChangeShapeType="1"/>
          </p:cNvSpPr>
          <p:nvPr/>
        </p:nvSpPr>
        <p:spPr bwMode="auto">
          <a:xfrm flipH="1">
            <a:off x="2051050" y="685800"/>
            <a:ext cx="4968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44"/>
          <p:cNvSpPr>
            <a:spLocks noChangeShapeType="1"/>
          </p:cNvSpPr>
          <p:nvPr/>
        </p:nvSpPr>
        <p:spPr bwMode="auto">
          <a:xfrm flipH="1">
            <a:off x="4211960" y="692696"/>
            <a:ext cx="327025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45"/>
          <p:cNvSpPr>
            <a:spLocks noChangeShapeType="1"/>
          </p:cNvSpPr>
          <p:nvPr/>
        </p:nvSpPr>
        <p:spPr bwMode="auto">
          <a:xfrm>
            <a:off x="6659563" y="692150"/>
            <a:ext cx="5762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400303" y="864352"/>
            <a:ext cx="2112489" cy="480483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9236" name="Text Box 51"/>
          <p:cNvSpPr txBox="1">
            <a:spLocks noChangeArrowheads="1"/>
          </p:cNvSpPr>
          <p:nvPr/>
        </p:nvSpPr>
        <p:spPr bwMode="auto">
          <a:xfrm>
            <a:off x="6443663" y="1268412"/>
            <a:ext cx="2088777" cy="329320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400" b="1" i="1" dirty="0">
                <a:latin typeface="Times New Roman" pitchFamily="18" charset="0"/>
              </a:rPr>
              <a:t>(</a:t>
            </a:r>
            <a:r>
              <a:rPr lang="ru-RU" altLang="ru-RU" sz="1400" b="1" i="1" dirty="0" err="1">
                <a:latin typeface="Times New Roman" pitchFamily="18" charset="0"/>
              </a:rPr>
              <a:t>Трансфе́рт</a:t>
            </a:r>
            <a:r>
              <a:rPr lang="ru-RU" altLang="ru-RU" sz="1400" b="1" i="1" dirty="0">
                <a:latin typeface="Times New Roman" pitchFamily="18" charset="0"/>
              </a:rPr>
              <a:t> от лат. «</a:t>
            </a:r>
            <a:r>
              <a:rPr lang="ru-RU" altLang="ru-RU" sz="1400" b="1" i="1" dirty="0" err="1">
                <a:latin typeface="Times New Roman" pitchFamily="18" charset="0"/>
              </a:rPr>
              <a:t>Transfero</a:t>
            </a:r>
            <a:r>
              <a:rPr lang="ru-RU" altLang="ru-RU" sz="1400" b="1" i="1" dirty="0">
                <a:latin typeface="Times New Roman" pitchFamily="18" charset="0"/>
              </a:rPr>
              <a:t>»-</a:t>
            </a:r>
            <a:r>
              <a:rPr lang="ru-RU" altLang="ru-RU" sz="1400" b="1" i="1" dirty="0" err="1">
                <a:latin typeface="Times New Roman" pitchFamily="18" charset="0"/>
              </a:rPr>
              <a:t>переношу,перемещаю</a:t>
            </a:r>
            <a:r>
              <a:rPr lang="ru-RU" altLang="ru-RU" sz="1400" b="1" i="1" dirty="0">
                <a:latin typeface="Times New Roman" pitchFamily="18" charset="0"/>
              </a:rPr>
              <a:t>)</a:t>
            </a:r>
            <a:r>
              <a:rPr lang="ru-RU" altLang="ru-RU" sz="1400" b="1" dirty="0"/>
              <a:t> </a:t>
            </a:r>
            <a:r>
              <a:rPr lang="ru-RU" altLang="ru-RU" sz="1400" dirty="0"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Овал 1"/>
          <p:cNvGrpSpPr/>
          <p:nvPr/>
        </p:nvGrpSpPr>
        <p:grpSpPr>
          <a:xfrm>
            <a:off x="1322388" y="1036638"/>
            <a:ext cx="6248400" cy="749300"/>
            <a:chOff x="833" y="653"/>
            <a:chExt cx="3936" cy="472"/>
          </a:xfrm>
        </p:grpSpPr>
        <p:pic>
          <p:nvPicPr>
            <p:cNvPr id="8217" name="Picture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3" y="653"/>
              <a:ext cx="3936" cy="4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8" name="Text Box 4"/>
            <p:cNvSpPr txBox="1"/>
            <p:nvPr/>
          </p:nvSpPr>
          <p:spPr>
            <a:xfrm>
              <a:off x="1419" y="730"/>
              <a:ext cx="2769" cy="3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1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Утверждение бюджета очередного года</a:t>
              </a:r>
              <a:endParaRPr sz="9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5" name="Овал 29"/>
          <p:cNvGrpSpPr/>
          <p:nvPr/>
        </p:nvGrpSpPr>
        <p:grpSpPr>
          <a:xfrm>
            <a:off x="1384300" y="1895475"/>
            <a:ext cx="6248400" cy="755650"/>
            <a:chOff x="872" y="1194"/>
            <a:chExt cx="3936" cy="476"/>
          </a:xfrm>
        </p:grpSpPr>
        <p:pic>
          <p:nvPicPr>
            <p:cNvPr id="8215" name="Picture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" y="1194"/>
              <a:ext cx="3936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6" name="Text Box 8"/>
            <p:cNvSpPr txBox="1"/>
            <p:nvPr/>
          </p:nvSpPr>
          <p:spPr>
            <a:xfrm>
              <a:off x="1458" y="1274"/>
              <a:ext cx="2769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Исполнение бюджета в текущем году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6" name="Овал 30"/>
          <p:cNvGrpSpPr/>
          <p:nvPr/>
        </p:nvGrpSpPr>
        <p:grpSpPr>
          <a:xfrm>
            <a:off x="1322388" y="2786063"/>
            <a:ext cx="6248400" cy="858837"/>
            <a:chOff x="833" y="1755"/>
            <a:chExt cx="3936" cy="541"/>
          </a:xfrm>
        </p:grpSpPr>
        <p:pic>
          <p:nvPicPr>
            <p:cNvPr id="8213" name="Picture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3" y="1789"/>
              <a:ext cx="3936" cy="4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4" name="Text Box 11"/>
            <p:cNvSpPr txBox="1"/>
            <p:nvPr/>
          </p:nvSpPr>
          <p:spPr>
            <a:xfrm>
              <a:off x="1395" y="1755"/>
              <a:ext cx="2769" cy="5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Формирование отчета об исполнении бюджета предыдущего года</a:t>
              </a:r>
              <a:endParaRPr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7" name="Овал 31"/>
          <p:cNvGrpSpPr/>
          <p:nvPr/>
        </p:nvGrpSpPr>
        <p:grpSpPr>
          <a:xfrm>
            <a:off x="1352550" y="4737100"/>
            <a:ext cx="6188075" cy="755650"/>
            <a:chOff x="852" y="2984"/>
            <a:chExt cx="3898" cy="476"/>
          </a:xfrm>
        </p:grpSpPr>
        <p:pic>
          <p:nvPicPr>
            <p:cNvPr id="8211" name="Picture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2" y="2984"/>
              <a:ext cx="3898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2" name="Text Box 14"/>
            <p:cNvSpPr txBox="1"/>
            <p:nvPr/>
          </p:nvSpPr>
          <p:spPr>
            <a:xfrm>
              <a:off x="1433" y="3063"/>
              <a:ext cx="274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Составление проекта бюджета очередного года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8" name="Овал 32"/>
          <p:cNvGrpSpPr/>
          <p:nvPr/>
        </p:nvGrpSpPr>
        <p:grpSpPr>
          <a:xfrm>
            <a:off x="1322388" y="3773488"/>
            <a:ext cx="6248400" cy="749300"/>
            <a:chOff x="833" y="2377"/>
            <a:chExt cx="3936" cy="472"/>
          </a:xfrm>
        </p:grpSpPr>
        <p:pic>
          <p:nvPicPr>
            <p:cNvPr id="8209" name="Picture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3" y="2377"/>
              <a:ext cx="3936" cy="4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0" name="Text Box 17"/>
            <p:cNvSpPr txBox="1"/>
            <p:nvPr/>
          </p:nvSpPr>
          <p:spPr>
            <a:xfrm>
              <a:off x="1419" y="2453"/>
              <a:ext cx="2769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Утверждение отчета об исполнении бюджета предыдущего года</a:t>
              </a:r>
              <a:endParaRPr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9" name="Овал 33"/>
          <p:cNvGrpSpPr/>
          <p:nvPr/>
        </p:nvGrpSpPr>
        <p:grpSpPr>
          <a:xfrm>
            <a:off x="1384300" y="5778500"/>
            <a:ext cx="6186488" cy="750888"/>
            <a:chOff x="872" y="3640"/>
            <a:chExt cx="3897" cy="473"/>
          </a:xfrm>
        </p:grpSpPr>
        <p:pic>
          <p:nvPicPr>
            <p:cNvPr id="8207" name="Picture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2" y="3640"/>
              <a:ext cx="3897" cy="4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8" name="Text Box 20"/>
            <p:cNvSpPr txBox="1"/>
            <p:nvPr/>
          </p:nvSpPr>
          <p:spPr>
            <a:xfrm>
              <a:off x="1452" y="3718"/>
              <a:ext cx="274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Рассмотрение проекта бюджета очередного года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00" name="Стрелка вниз 11"/>
          <p:cNvSpPr/>
          <p:nvPr/>
        </p:nvSpPr>
        <p:spPr>
          <a:xfrm>
            <a:off x="4270375" y="1773238"/>
            <a:ext cx="484188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1" name="Стрелка вниз 35"/>
          <p:cNvSpPr/>
          <p:nvPr/>
        </p:nvSpPr>
        <p:spPr>
          <a:xfrm>
            <a:off x="4268788" y="2706688"/>
            <a:ext cx="48577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2" name="Стрелка вниз 36"/>
          <p:cNvSpPr/>
          <p:nvPr/>
        </p:nvSpPr>
        <p:spPr>
          <a:xfrm>
            <a:off x="4270375" y="3649663"/>
            <a:ext cx="484188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3" name="Стрелка вниз 37"/>
          <p:cNvSpPr/>
          <p:nvPr/>
        </p:nvSpPr>
        <p:spPr>
          <a:xfrm>
            <a:off x="4208463" y="4608513"/>
            <a:ext cx="485775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4" name="Стрелка вниз 39"/>
          <p:cNvSpPr/>
          <p:nvPr/>
        </p:nvSpPr>
        <p:spPr>
          <a:xfrm>
            <a:off x="4238625" y="5627688"/>
            <a:ext cx="48577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5" name="Выгнутая влево стрелка 22"/>
          <p:cNvSpPr/>
          <p:nvPr/>
        </p:nvSpPr>
        <p:spPr>
          <a:xfrm rot="10800000">
            <a:off x="7323138" y="1101725"/>
            <a:ext cx="1439862" cy="5229225"/>
          </a:xfrm>
          <a:prstGeom prst="curvedRightArrow">
            <a:avLst>
              <a:gd name="adj1" fmla="val 29141"/>
              <a:gd name="adj2" fmla="val 55268"/>
              <a:gd name="adj3" fmla="val 25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206" name="Заголовок 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6638" y="-73025"/>
            <a:ext cx="7802562" cy="127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80728"/>
          </a:xfrm>
          <a:solidFill>
            <a:schemeClr val="bg2">
              <a:lumMod val="90000"/>
            </a:schemeClr>
          </a:solidFill>
          <a:ln w="15875">
            <a:solidFill>
              <a:schemeClr val="dk1">
                <a:shade val="75000"/>
                <a:satMod val="125000"/>
                <a:lumMod val="75000"/>
              </a:schemeClr>
            </a:solidFill>
          </a:ln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/>
          </a:bodyPr>
          <a:lstStyle/>
          <a:p>
            <a:pPr marL="319405" marR="0" lvl="0" indent="-3194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ru-RU" sz="27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Доходы бюджета 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бюджета – поступающие в бюджет денежных средств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388" y="1341438"/>
            <a:ext cx="2736850" cy="5256213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налогов,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кодексом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лиц;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налог;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Акцизы по подакцизным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товарам(продукции),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производимым, на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РФ;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налог.</a:t>
            </a:r>
            <a:endParaRPr sz="1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/>
          <p:nvPr/>
        </p:nvSpPr>
        <p:spPr>
          <a:xfrm>
            <a:off x="2987675" y="1341438"/>
            <a:ext cx="2952750" cy="52562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платежей и сборов,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Кодексом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РФ, а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штрафов за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законодательства, например: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арендной платы за земельные участки;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имущества;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имущества;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</a:t>
            </a:r>
            <a:endParaRPr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/>
          <p:nvPr/>
        </p:nvSpPr>
        <p:spPr>
          <a:xfrm>
            <a:off x="6011863" y="1341438"/>
            <a:ext cx="2663825" cy="52562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(межбюджетные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трансферты),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граждан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налоговых и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доходов):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Дотации;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Субвенции;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63613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70763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2"/>
            <a:endCxn id="5" idx="0"/>
          </p:cNvCxnSpPr>
          <p:nvPr/>
        </p:nvCxnSpPr>
        <p:spPr>
          <a:xfrm flipH="1">
            <a:off x="4463988" y="980728"/>
            <a:ext cx="18256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8670" y="1337915"/>
            <a:ext cx="7807024" cy="45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8788" y="1557338"/>
            <a:ext cx="3475038" cy="87312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5976" y="1556792"/>
            <a:ext cx="1439863" cy="7191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1960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788" y="2759075"/>
            <a:ext cx="3475038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Доходы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788" y="3716338"/>
            <a:ext cx="3475038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Расходы</a:t>
            </a:r>
            <a:endParaRPr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788" y="4986338"/>
            <a:ext cx="3475038" cy="5857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Дефицит(-), Профицит(+),                 тыс. рублей.</a:t>
            </a:r>
            <a:endParaRPr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356100" y="2708275"/>
            <a:ext cx="1368425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16 801,9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356100" y="3716338"/>
            <a:ext cx="1438275" cy="6492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16 801,9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5" name="Rectangle 17"/>
          <p:cNvSpPr/>
          <p:nvPr/>
        </p:nvSpPr>
        <p:spPr>
          <a:xfrm>
            <a:off x="468313" y="196850"/>
            <a:ext cx="7920037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Основные характеристики бюджета </a:t>
            </a:r>
            <a:endParaRPr lang="en-US" altLang="x-none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Парамоновского сельского</a:t>
            </a:r>
            <a:endParaRPr sz="2400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поселения Морозовского района </a:t>
            </a:r>
            <a:r>
              <a:rPr sz="2400" b="1" dirty="0" err="1">
                <a:solidFill>
                  <a:schemeClr val="folHlink"/>
                </a:solidFill>
                <a:latin typeface="Times New Roman" panose="02020603050405020304" pitchFamily="18" charset="0"/>
              </a:rPr>
              <a:t>на</a:t>
            </a:r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202</a:t>
            </a:r>
            <a:r>
              <a:rPr 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6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-202</a:t>
            </a:r>
            <a:r>
              <a:rPr 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8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года.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888" y="1557338"/>
            <a:ext cx="1366838" cy="7191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96188" y="1557338"/>
            <a:ext cx="1368425" cy="7191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084888" y="2708275"/>
            <a:ext cx="1366838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12 099,1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7596188" y="2708275"/>
            <a:ext cx="1368425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11 732,8 </a:t>
            </a:r>
            <a:r>
              <a:rPr dirty="0" err="1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011863" y="3716338"/>
            <a:ext cx="1439863" cy="6492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12 099,1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7596188" y="3716338"/>
            <a:ext cx="1438275" cy="6492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11 732,8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24328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Замещающее содержимое 1126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9894064"/>
              </p:ext>
            </p:extLst>
          </p:nvPr>
        </p:nvGraphicFramePr>
        <p:xfrm>
          <a:off x="395288" y="981075"/>
          <a:ext cx="8353425" cy="5398839"/>
        </p:xfrm>
        <a:graphic>
          <a:graphicData uri="http://schemas.openxmlformats.org/drawingml/2006/table">
            <a:tbl>
              <a:tblPr/>
              <a:tblGrid>
                <a:gridCol w="4602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Показатели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2027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Всего доходов: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16 801,9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12 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099,1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11 732,8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Налоговые доходы, всего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6 559,1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5 544,9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5 634,7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В том числе: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39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 на доходы физических лиц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1 280,0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1 370,0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1 438,5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Единый сельскохозяйственный налог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504,4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524,5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545,5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 на имущество физических лиц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12,3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12,3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12,3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err="1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Земельный</a:t>
                      </a: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 err="1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</a:t>
                      </a: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с </a:t>
                      </a:r>
                      <a:r>
                        <a:rPr sz="1600" dirty="0" err="1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организаций</a:t>
                      </a: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2 690,1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</a:t>
                      </a: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556,5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</a:t>
                      </a: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556,5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Земельный налог  с физических лиц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</a:t>
                      </a: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872,3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</a:t>
                      </a: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872,3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</a:t>
                      </a: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872,3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1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Неналоговые доходы, всего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8,9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9,3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9,6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Безвозмездные поступления, всего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10 233,9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6 554,2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6 098,1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9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err="1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Дотации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9 590,7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6 </a:t>
                      </a: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554,2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lang="ru-RU" altLang="en-US" sz="1600" baseline="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098,1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err="1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Иные</a:t>
                      </a: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 err="1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межбюджетные</a:t>
                      </a: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 err="1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трансферты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400,0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2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Субвенции бюджетам бюджетной системы РФ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243,2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269,9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341,8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1343" name="Rectangle 1"/>
          <p:cNvSpPr/>
          <p:nvPr/>
        </p:nvSpPr>
        <p:spPr>
          <a:xfrm>
            <a:off x="827088" y="122238"/>
            <a:ext cx="7632700" cy="831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defTabSz="914400" eaLnBrk="0" hangingPunct="0">
              <a:tabLst>
                <a:tab pos="4840605" algn="ctr"/>
              </a:tabLst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доходов местного бюджета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0" hangingPunct="0">
              <a:tabLst>
                <a:tab pos="4840605" algn="ctr"/>
              </a:tabLst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solidFill>
            <a:srgbClr val="CCFFFF"/>
          </a:solidFill>
          <a:ln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Классификация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расходов бюджета по разделам</a:t>
            </a:r>
          </a:p>
        </p:txBody>
      </p:sp>
      <p:pic>
        <p:nvPicPr>
          <p:cNvPr id="12291" name="Picture 7" descr="Физ-р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950" y="981075"/>
            <a:ext cx="717550" cy="49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9" descr="ЖКХ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500" y="981075"/>
            <a:ext cx="719138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2" descr="Культура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463" y="981075"/>
            <a:ext cx="722312" cy="50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4" descr="нац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613" y="981075"/>
            <a:ext cx="647700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17" descr="Общегос-е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850" y="981075"/>
            <a:ext cx="719138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19" descr="Соц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7750" y="981075"/>
            <a:ext cx="717550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Line 20"/>
          <p:cNvSpPr/>
          <p:nvPr/>
        </p:nvSpPr>
        <p:spPr>
          <a:xfrm>
            <a:off x="1476375" y="1484313"/>
            <a:ext cx="0" cy="2889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8" name="Text Box 21"/>
          <p:cNvSpPr txBox="1"/>
          <p:nvPr/>
        </p:nvSpPr>
        <p:spPr>
          <a:xfrm>
            <a:off x="107950" y="2349500"/>
            <a:ext cx="1079500" cy="554038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Общегосударст-венные вопросы</a:t>
            </a:r>
          </a:p>
        </p:txBody>
      </p:sp>
      <p:sp>
        <p:nvSpPr>
          <p:cNvPr id="12299" name="Text Box 26"/>
          <p:cNvSpPr txBox="1"/>
          <p:nvPr/>
        </p:nvSpPr>
        <p:spPr>
          <a:xfrm>
            <a:off x="1692275" y="2349500"/>
            <a:ext cx="1298575" cy="708025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2300" name="Line 27"/>
          <p:cNvSpPr/>
          <p:nvPr/>
        </p:nvSpPr>
        <p:spPr>
          <a:xfrm>
            <a:off x="2339975" y="1484313"/>
            <a:ext cx="0" cy="865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1" name="Text Box 33"/>
          <p:cNvSpPr txBox="1"/>
          <p:nvPr/>
        </p:nvSpPr>
        <p:spPr>
          <a:xfrm>
            <a:off x="2881313" y="1773238"/>
            <a:ext cx="1077912" cy="577850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12302" name="Line 34"/>
          <p:cNvSpPr/>
          <p:nvPr/>
        </p:nvSpPr>
        <p:spPr>
          <a:xfrm>
            <a:off x="3708400" y="1484313"/>
            <a:ext cx="0" cy="3032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3" name="Line 37"/>
          <p:cNvSpPr/>
          <p:nvPr/>
        </p:nvSpPr>
        <p:spPr>
          <a:xfrm>
            <a:off x="4068763" y="1484313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4" name="Text Box 39"/>
          <p:cNvSpPr txBox="1"/>
          <p:nvPr/>
        </p:nvSpPr>
        <p:spPr>
          <a:xfrm>
            <a:off x="4992688" y="1773238"/>
            <a:ext cx="1308100" cy="415925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>
                <a:latin typeface="Times New Roman" panose="02020603050405020304" pitchFamily="18" charset="0"/>
              </a:rPr>
              <a:t>Культура</a:t>
            </a:r>
            <a:r>
              <a:rPr lang="ru-RU" altLang="ru-RU" sz="900" b="1" dirty="0">
                <a:latin typeface="Times New Roman" panose="02020603050405020304" pitchFamily="18" charset="0"/>
              </a:rPr>
              <a:t>, кинематография</a:t>
            </a:r>
          </a:p>
        </p:txBody>
      </p:sp>
      <p:sp>
        <p:nvSpPr>
          <p:cNvPr id="12305" name="Line 40"/>
          <p:cNvSpPr/>
          <p:nvPr/>
        </p:nvSpPr>
        <p:spPr>
          <a:xfrm>
            <a:off x="5292725" y="1484313"/>
            <a:ext cx="0" cy="2746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6" name="Text Box 42"/>
          <p:cNvSpPr txBox="1"/>
          <p:nvPr/>
        </p:nvSpPr>
        <p:spPr>
          <a:xfrm>
            <a:off x="5940425" y="2492375"/>
            <a:ext cx="1150938" cy="461963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>
                <a:latin typeface="Times New Roman" panose="02020603050405020304" pitchFamily="18" charset="0"/>
              </a:rPr>
              <a:t>Национальная экономики</a:t>
            </a:r>
          </a:p>
        </p:txBody>
      </p:sp>
      <p:sp>
        <p:nvSpPr>
          <p:cNvPr id="12307" name="Text Box 43"/>
          <p:cNvSpPr txBox="1"/>
          <p:nvPr/>
        </p:nvSpPr>
        <p:spPr>
          <a:xfrm>
            <a:off x="6877050" y="1827213"/>
            <a:ext cx="1150938" cy="554037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Физическая культура и спорт</a:t>
            </a:r>
          </a:p>
        </p:txBody>
      </p:sp>
      <p:sp>
        <p:nvSpPr>
          <p:cNvPr id="12308" name="Line 44"/>
          <p:cNvSpPr/>
          <p:nvPr/>
        </p:nvSpPr>
        <p:spPr>
          <a:xfrm>
            <a:off x="6486525" y="1470025"/>
            <a:ext cx="0" cy="9588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9" name="Line 45"/>
          <p:cNvSpPr/>
          <p:nvPr/>
        </p:nvSpPr>
        <p:spPr>
          <a:xfrm flipH="1">
            <a:off x="7451725" y="1484313"/>
            <a:ext cx="0" cy="3429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95288" y="3789363"/>
            <a:ext cx="8459788" cy="52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altLang="ru-RU" sz="1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169551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Например, в составе раздела «Жилищно-коммунальное хозяйство», </a:t>
            </a:r>
          </a:p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в том числе, выделяются:</a:t>
            </a:r>
          </a:p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коммунальное хозяйство; </a:t>
            </a:r>
          </a:p>
          <a:p>
            <a:pPr defTabSz="914400">
              <a:buChar char="-"/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 благоустройство;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06" y="4598131"/>
            <a:ext cx="3858335" cy="14465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anose="02020603050405020304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endParaRPr lang="ru-RU" altLang="ru-RU" sz="1400" b="1" dirty="0">
              <a:latin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</a:rPr>
              <a:t>    </a:t>
            </a:r>
          </a:p>
        </p:txBody>
      </p:sp>
      <p:pic>
        <p:nvPicPr>
          <p:cNvPr id="12317" name="Picture 6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450" y="981075"/>
            <a:ext cx="627063" cy="50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8" name="Line 67"/>
          <p:cNvSpPr/>
          <p:nvPr/>
        </p:nvSpPr>
        <p:spPr>
          <a:xfrm>
            <a:off x="684213" y="1484313"/>
            <a:ext cx="0" cy="865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9" name="Text Box 68"/>
          <p:cNvSpPr txBox="1"/>
          <p:nvPr/>
        </p:nvSpPr>
        <p:spPr>
          <a:xfrm>
            <a:off x="971550" y="1773238"/>
            <a:ext cx="1079500" cy="400050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Национальная оборона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290638"/>
            <a:ext cx="20526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ситуаций, обеспечения пожарной безопасности и безопасности людей на водных объектах</a:t>
            </a:r>
            <a:endParaRPr sz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0938" y="1290638"/>
            <a:ext cx="19764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туризма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4663" y="1290638"/>
            <a:ext cx="19764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качественными жилищно-коммунальными услугами населения Парамоновского сельского поселения</a:t>
            </a:r>
            <a:endParaRPr sz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2638" y="2730500"/>
            <a:ext cx="1976438" cy="1123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4663" y="2730500"/>
            <a:ext cx="1976438" cy="1087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общественного порядка и противодействие преступности»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268413"/>
            <a:ext cx="2016125" cy="129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388" y="2781300"/>
            <a:ext cx="4248150" cy="1079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 финансами и создание условий для  эффективного управления муниципальными финансами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1" name="Rectangle 13"/>
          <p:cNvSpPr/>
          <p:nvPr/>
        </p:nvSpPr>
        <p:spPr>
          <a:xfrm>
            <a:off x="1331913" y="341313"/>
            <a:ext cx="6480175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/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Муниципальные программы </a:t>
            </a:r>
            <a:endParaRPr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Парамоновского  сельского поселения</a:t>
            </a:r>
            <a:r>
              <a:rPr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15815" y="4077072"/>
            <a:ext cx="2880321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развитие энергетики»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1064</Words>
  <Application>Microsoft Office PowerPoint</Application>
  <PresentationFormat>Экран (4:3)</PresentationFormat>
  <Paragraphs>262</Paragraphs>
  <Slides>15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Constantia</vt:lpstr>
      <vt:lpstr>Georgia</vt:lpstr>
      <vt:lpstr>Times New Roman</vt:lpstr>
      <vt:lpstr>Trebuchet MS</vt:lpstr>
      <vt:lpstr>Wingdings</vt:lpstr>
      <vt:lpstr>Wingdings 2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 Доходы бюджета – поступающие в бюджет денежных средств</vt:lpstr>
      <vt:lpstr>Презентация PowerPoint</vt:lpstr>
      <vt:lpstr>Презентация PowerPoint</vt:lpstr>
      <vt:lpstr>Классификация расходов бюджета по разделам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физическая культура и спорт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Пользователь</cp:lastModifiedBy>
  <cp:revision>380</cp:revision>
  <cp:lastPrinted>2014-05-13T11:35:02Z</cp:lastPrinted>
  <dcterms:created xsi:type="dcterms:W3CDTF">2014-05-12T16:47:43Z</dcterms:created>
  <dcterms:modified xsi:type="dcterms:W3CDTF">2026-01-29T06:27:45Z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9814191953C44CFD99661CA6402A03B0_13</vt:lpwstr>
  </property>
  <property fmtid="{D5CDD505-2E9C-101B-9397-08002B2CF9AE}" pid="3" name="KSOProductBuildVer">
    <vt:lpwstr>1049-12.2.0.13431</vt:lpwstr>
  </property>
</Properties>
</file>